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80625" cy="567055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092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6000" b="1" strike="noStrike" spc="-1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092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6000" b="1" strike="noStrike" spc="-1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092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6000" b="1" strike="noStrike" spc="-1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092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6000" b="1" strike="noStrike" spc="-1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092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6000" b="1" strike="noStrike" spc="-1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092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6000" b="1" strike="noStrike" spc="-1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092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6000" b="1" strike="noStrike" spc="-1">
              <a:solidFill>
                <a:srgbClr val="00008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5720"/>
            <a:ext cx="9070920" cy="4390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092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6000" b="1" strike="noStrike" spc="-1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092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6000" b="1" strike="noStrike" spc="-1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092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6000" b="1" strike="noStrike" spc="-1">
              <a:solidFill>
                <a:srgbClr val="00008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092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pl-PL" sz="1800" b="1" strike="noStrike" spc="-1">
                <a:solidFill>
                  <a:srgbClr val="000080"/>
                </a:solidFill>
                <a:latin typeface="Times New Roman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dnowa24h.pl/przyczyny-uzaleznien/" TargetMode="External"/><Relationship Id="rId2" Type="http://schemas.openxmlformats.org/officeDocument/2006/relationships/hyperlink" Target="https://www.mcpu.krakow.pl/content/dziewiec-wskazowek-dla-mlodziezy-dotyczacych-zapobiegania-problemom-wynikajacym-z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ps.edu.pl/pub/cms/files/88/teorie_uzaleznien_red._m._jedrzejko.pdf" TargetMode="External"/><Relationship Id="rId5" Type="http://schemas.openxmlformats.org/officeDocument/2006/relationships/hyperlink" Target="https://pl.wikipedia.org/wiki/Uzale&#380;nienie" TargetMode="External"/><Relationship Id="rId4" Type="http://schemas.openxmlformats.org/officeDocument/2006/relationships/hyperlink" Target="https://epodreczniki.pl/a/uzaleznienia/Do63k2pYq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2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Obraz 39"/>
          <p:cNvPicPr/>
          <p:nvPr/>
        </p:nvPicPr>
        <p:blipFill>
          <a:blip r:embed="rId2"/>
          <a:stretch/>
        </p:blipFill>
        <p:spPr>
          <a:xfrm>
            <a:off x="1368000" y="72000"/>
            <a:ext cx="7340400" cy="5399640"/>
          </a:xfrm>
          <a:prstGeom prst="rect">
            <a:avLst/>
          </a:prstGeom>
          <a:ln>
            <a:noFill/>
          </a:ln>
        </p:spPr>
      </p:pic>
      <p:sp>
        <p:nvSpPr>
          <p:cNvPr id="41" name="CustomShape 3"/>
          <p:cNvSpPr/>
          <p:nvPr/>
        </p:nvSpPr>
        <p:spPr>
          <a:xfrm>
            <a:off x="216000" y="576000"/>
            <a:ext cx="9719640" cy="664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8000" b="1" strike="noStrike" spc="-1" dirty="0">
                <a:solidFill>
                  <a:srgbClr val="FF0000"/>
                </a:solidFill>
                <a:latin typeface="Times New Roman"/>
                <a:ea typeface="Microsoft YaHei"/>
              </a:rPr>
              <a:t>			”O przyczynach </a:t>
            </a:r>
            <a:endParaRPr lang="pl-PL" sz="8000" b="1" strike="noStrike" spc="-1" dirty="0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8000" b="1" strike="noStrike" spc="-1" dirty="0">
                <a:solidFill>
                  <a:srgbClr val="FF0000"/>
                </a:solidFill>
                <a:latin typeface="Times New Roman"/>
                <a:ea typeface="Microsoft YaHei"/>
              </a:rPr>
              <a:t>				  	i skutkach</a:t>
            </a:r>
          </a:p>
          <a:p>
            <a:pPr>
              <a:lnSpc>
                <a:spcPct val="100000"/>
              </a:lnSpc>
            </a:pPr>
            <a:r>
              <a:rPr lang="pl-PL" sz="8000" b="1" strike="noStrike" spc="-1" dirty="0">
                <a:solidFill>
                  <a:srgbClr val="FF0000"/>
                </a:solidFill>
                <a:latin typeface="Times New Roman"/>
                <a:ea typeface="Microsoft YaHei"/>
              </a:rPr>
              <a:t>uzależnień” 						        uzależnień...”</a:t>
            </a:r>
            <a:endParaRPr lang="pl-PL" sz="8000" b="1" strike="noStrike" spc="-1" dirty="0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 dirty="0">
                <a:solidFill>
                  <a:srgbClr val="000080"/>
                </a:solidFill>
                <a:latin typeface="Times New Roman"/>
                <a:ea typeface="Microsoft YaHei"/>
              </a:rPr>
              <a:t>  </a:t>
            </a:r>
            <a:endParaRPr lang="pl-PL" sz="2600" b="1" strike="noStrike" spc="-1" dirty="0">
              <a:solidFill>
                <a:srgbClr val="80808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3"/>
    </mc:Choice>
    <mc:Fallback>
      <p:transition spd="slow" advTm="5333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4720" y="275040"/>
            <a:ext cx="9070920" cy="2532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pl-PL" sz="6000" b="1" strike="noStrike" spc="-1">
                <a:solidFill>
                  <a:srgbClr val="000080"/>
                </a:solidFill>
                <a:latin typeface="Times New Roman"/>
              </a:rPr>
              <a:t>JAK CHRONIĆ SIEBIE, BY NIE WPAŚĆ W SIDŁA UZALEŻNIENIA?</a:t>
            </a:r>
          </a:p>
        </p:txBody>
      </p:sp>
      <p:sp>
        <p:nvSpPr>
          <p:cNvPr id="85" name="TextShape 2"/>
          <p:cNvSpPr txBox="1"/>
          <p:nvPr/>
        </p:nvSpPr>
        <p:spPr>
          <a:xfrm>
            <a:off x="720000" y="3240000"/>
            <a:ext cx="8568000" cy="2284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1. Bądź asertywny.</a:t>
            </a: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2. Nawiązuj dobre relacje ze znajomymi.</a:t>
            </a: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3. Dbaj o relacje z rodzicami lub innymi dorosłymi </a:t>
            </a: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    osobami.</a:t>
            </a:r>
          </a:p>
        </p:txBody>
      </p:sp>
      <p:pic>
        <p:nvPicPr>
          <p:cNvPr id="86" name="Obraz 85"/>
          <p:cNvPicPr/>
          <p:nvPr/>
        </p:nvPicPr>
        <p:blipFill>
          <a:blip r:embed="rId2"/>
          <a:stretch/>
        </p:blipFill>
        <p:spPr>
          <a:xfrm>
            <a:off x="7247880" y="2952000"/>
            <a:ext cx="2328120" cy="176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23"/>
    </mc:Choice>
    <mc:Fallback>
      <p:transition spd="slow" advTm="10023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288000" y="432000"/>
            <a:ext cx="9432000" cy="447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4. Ciesz się życiem i rób to, co kochasz.</a:t>
            </a: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5. Przestrzegaj zasad.</a:t>
            </a: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6. Bądź wzorem i dawaj dobry przykład.</a:t>
            </a: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7. Planuj, miej marzenia, cele.</a:t>
            </a: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8. Weź odpowiedzialność za siebie.</a:t>
            </a: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PAMIĘTAJ, że NIDGY nie jesteś sam/a, nie czekaj, korzystaj z pomocy specjalistów!</a:t>
            </a:r>
          </a:p>
        </p:txBody>
      </p:sp>
      <p:pic>
        <p:nvPicPr>
          <p:cNvPr id="88" name="Obraz 87"/>
          <p:cNvPicPr/>
          <p:nvPr/>
        </p:nvPicPr>
        <p:blipFill>
          <a:blip r:embed="rId2"/>
          <a:stretch/>
        </p:blipFill>
        <p:spPr>
          <a:xfrm>
            <a:off x="6264000" y="336240"/>
            <a:ext cx="3459960" cy="311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89"/>
    </mc:Choice>
    <mc:Fallback>
      <p:transition spd="slow" advTm="10989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225720"/>
            <a:ext cx="9070920" cy="94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pl-PL" sz="6000" b="1" strike="noStrike" spc="-1">
                <a:solidFill>
                  <a:srgbClr val="000080"/>
                </a:solidFill>
                <a:latin typeface="Times New Roman"/>
              </a:rPr>
              <a:t>Źródła: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360000" y="2736000"/>
            <a:ext cx="9504000" cy="191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  <a:hlinkClick r:id="rId2"/>
              </a:rPr>
              <a:t>https://www.mcpu.krakow.pl/content/dziewiec-wskazowek-dla-mlodziezy-dotyczacych-zapobiegania-problemom-wynikajacym-z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</p:txBody>
      </p:sp>
      <p:sp>
        <p:nvSpPr>
          <p:cNvPr id="91" name="TextShape 3"/>
          <p:cNvSpPr txBox="1"/>
          <p:nvPr/>
        </p:nvSpPr>
        <p:spPr>
          <a:xfrm>
            <a:off x="360000" y="1343520"/>
            <a:ext cx="826164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  <a:hlinkClick r:id="rId3"/>
              </a:rPr>
              <a:t>https://www.odnowa24h.pl/przyczyny-uzaleznien/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360000" y="2113200"/>
            <a:ext cx="727668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  <a:hlinkClick r:id="rId4"/>
              </a:rPr>
              <a:t>https://epodreczniki.pl/a/uzaleznienia/Do63k2pYq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</p:txBody>
      </p:sp>
      <p:sp>
        <p:nvSpPr>
          <p:cNvPr id="93" name="TextShape 5"/>
          <p:cNvSpPr txBox="1"/>
          <p:nvPr/>
        </p:nvSpPr>
        <p:spPr>
          <a:xfrm>
            <a:off x="432000" y="3624840"/>
            <a:ext cx="9576000" cy="191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  <a:hlinkClick r:id="rId5"/>
              </a:rPr>
              <a:t>https://pl.wikipedia.org/wiki/Uzale%C5%BCnienie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  <a:hlinkClick r:id="rId6"/>
              </a:rPr>
              <a:t>https://cps.edu.pl/pub/cms/files/88/teorie_uzaleznien_red._m._jedrzejko.pdf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89"/>
    </mc:Choice>
    <mc:Fallback>
      <p:transition spd="slow" advTm="7689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565200"/>
            <a:ext cx="9070920" cy="94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pl-PL" sz="6000" b="1" strike="noStrike" spc="-1">
                <a:solidFill>
                  <a:srgbClr val="000080"/>
                </a:solidFill>
                <a:latin typeface="Times New Roman"/>
              </a:rPr>
              <a:t>Dziękuję za uwagę :)</a:t>
            </a:r>
          </a:p>
        </p:txBody>
      </p:sp>
      <p:sp>
        <p:nvSpPr>
          <p:cNvPr id="95" name="TextShape 2"/>
          <p:cNvSpPr txBox="1"/>
          <p:nvPr/>
        </p:nvSpPr>
        <p:spPr>
          <a:xfrm>
            <a:off x="4104000" y="4722120"/>
            <a:ext cx="590400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   OPRACOWANIE: Katarzyna Rodak</a:t>
            </a:r>
          </a:p>
        </p:txBody>
      </p:sp>
      <p:pic>
        <p:nvPicPr>
          <p:cNvPr id="96" name="Obraz 95"/>
          <p:cNvPicPr/>
          <p:nvPr/>
        </p:nvPicPr>
        <p:blipFill>
          <a:blip r:embed="rId2"/>
          <a:stretch/>
        </p:blipFill>
        <p:spPr>
          <a:xfrm>
            <a:off x="3024000" y="1872000"/>
            <a:ext cx="3693240" cy="25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5"/>
    </mc:Choice>
    <mc:Fallback>
      <p:transition spd="slow" advTm="4305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225720"/>
            <a:ext cx="9070920" cy="94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pl-PL" sz="6000" b="1" strike="noStrike" spc="-1">
                <a:solidFill>
                  <a:srgbClr val="000080"/>
                </a:solidFill>
                <a:latin typeface="Times New Roman"/>
              </a:rPr>
              <a:t>UZALEŻNIENIE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792000" y="1512000"/>
            <a:ext cx="8424000" cy="289164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pl-PL" sz="2600" b="1" strike="noStrike" spc="-1" dirty="0">
                <a:solidFill>
                  <a:srgbClr val="808080"/>
                </a:solidFill>
                <a:latin typeface="Times New Roman"/>
              </a:rPr>
              <a:t>Zanim dojdzie do UZALEŻNIENIA następuje:</a:t>
            </a:r>
          </a:p>
          <a:p>
            <a:endParaRPr lang="pl-PL" sz="2600" b="1" strike="noStrike" spc="-1" dirty="0">
              <a:solidFill>
                <a:srgbClr val="808080"/>
              </a:solidFill>
              <a:latin typeface="Times New Roman"/>
            </a:endParaRPr>
          </a:p>
          <a:p>
            <a:r>
              <a:rPr lang="pl-PL" sz="2600" b="1" strike="noStrike" spc="-1" dirty="0">
                <a:solidFill>
                  <a:srgbClr val="808080"/>
                </a:solidFill>
                <a:latin typeface="Times New Roman"/>
              </a:rPr>
              <a:t>I	FAZA INICJACJI</a:t>
            </a:r>
          </a:p>
          <a:p>
            <a:endParaRPr lang="pl-PL" sz="2600" b="1" strike="noStrike" spc="-1" dirty="0">
              <a:solidFill>
                <a:srgbClr val="808080"/>
              </a:solidFill>
              <a:latin typeface="Times New Roman"/>
            </a:endParaRPr>
          </a:p>
          <a:p>
            <a:r>
              <a:rPr lang="pl-PL" sz="2600" b="1" strike="noStrike" spc="-1" dirty="0">
                <a:solidFill>
                  <a:srgbClr val="808080"/>
                </a:solidFill>
                <a:latin typeface="Times New Roman"/>
              </a:rPr>
              <a:t>II	FAZA EKSPERYMENTOWANIA</a:t>
            </a:r>
          </a:p>
          <a:p>
            <a:endParaRPr lang="pl-PL" sz="2600" b="1" strike="noStrike" spc="-1" dirty="0">
              <a:solidFill>
                <a:srgbClr val="808080"/>
              </a:solidFill>
              <a:latin typeface="Times New Roman"/>
            </a:endParaRPr>
          </a:p>
          <a:p>
            <a:r>
              <a:rPr lang="pl-PL" sz="2600" b="1" strike="noStrike" spc="-1" dirty="0">
                <a:solidFill>
                  <a:srgbClr val="808080"/>
                </a:solidFill>
                <a:latin typeface="Times New Roman"/>
              </a:rPr>
              <a:t>III	FAZA </a:t>
            </a:r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UŻYWANIA</a:t>
            </a:r>
            <a:r>
              <a:rPr lang="pl-PL" sz="2600" b="1" spc="-1">
                <a:solidFill>
                  <a:srgbClr val="808080"/>
                </a:solidFill>
                <a:latin typeface="Times New Roman"/>
              </a:rPr>
              <a:t> I </a:t>
            </a:r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NADUŻYWANIA</a:t>
            </a:r>
            <a:endParaRPr lang="pl-PL" sz="2600" b="1" strike="noStrike" spc="-1" dirty="0">
              <a:solidFill>
                <a:srgbClr val="808080"/>
              </a:solidFill>
              <a:latin typeface="Times New Roman"/>
            </a:endParaRPr>
          </a:p>
        </p:txBody>
      </p:sp>
      <p:pic>
        <p:nvPicPr>
          <p:cNvPr id="44" name="Obraz 43"/>
          <p:cNvPicPr/>
          <p:nvPr/>
        </p:nvPicPr>
        <p:blipFill>
          <a:blip r:embed="rId2"/>
          <a:stretch/>
        </p:blipFill>
        <p:spPr>
          <a:xfrm>
            <a:off x="7409160" y="1872000"/>
            <a:ext cx="2526840" cy="252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36"/>
    </mc:Choice>
    <mc:Fallback>
      <p:transition spd="slow" advTm="8236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225720"/>
            <a:ext cx="9070920" cy="94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pl-PL" sz="6000" b="1" strike="noStrike" spc="-1">
                <a:solidFill>
                  <a:srgbClr val="000080"/>
                </a:solidFill>
                <a:latin typeface="Times New Roman"/>
              </a:rPr>
              <a:t>UZALEŻNIENIE</a:t>
            </a:r>
          </a:p>
        </p:txBody>
      </p:sp>
      <p:pic>
        <p:nvPicPr>
          <p:cNvPr id="46" name="Obraz 45"/>
          <p:cNvPicPr/>
          <p:nvPr/>
        </p:nvPicPr>
        <p:blipFill>
          <a:blip r:embed="rId2"/>
          <a:stretch/>
        </p:blipFill>
        <p:spPr>
          <a:xfrm>
            <a:off x="6683040" y="3168000"/>
            <a:ext cx="3036960" cy="2186640"/>
          </a:xfrm>
          <a:prstGeom prst="rect">
            <a:avLst/>
          </a:prstGeom>
          <a:ln>
            <a:noFill/>
          </a:ln>
        </p:spPr>
      </p:pic>
      <p:sp>
        <p:nvSpPr>
          <p:cNvPr id="47" name="TextShape 2"/>
          <p:cNvSpPr txBox="1"/>
          <p:nvPr/>
        </p:nvSpPr>
        <p:spPr>
          <a:xfrm>
            <a:off x="504000" y="1368000"/>
            <a:ext cx="9144000" cy="1553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„to nabyty stan zaburzenia zdrowia psychicznego i fizycznego, który charakteryzuje się okresowym lub stałym przymusem wykonywania określonej czynności lub zażywania psychoaktywnej substancji chemicznej...”</a:t>
            </a:r>
          </a:p>
        </p:txBody>
      </p:sp>
      <p:sp>
        <p:nvSpPr>
          <p:cNvPr id="48" name="TextShape 3"/>
          <p:cNvSpPr txBox="1"/>
          <p:nvPr/>
        </p:nvSpPr>
        <p:spPr>
          <a:xfrm>
            <a:off x="1152000" y="3714120"/>
            <a:ext cx="468000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Uzależnienie wpływa na umysł, zachowanie, fizjologię...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48"/>
    </mc:Choice>
    <mc:Fallback>
      <p:transition spd="slow" advTm="11148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648000" y="349200"/>
            <a:ext cx="9070920" cy="82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-1">
                <a:solidFill>
                  <a:srgbClr val="000080"/>
                </a:solidFill>
                <a:latin typeface="Times New Roman"/>
              </a:rPr>
              <a:t>PRZYCZYNY UZALEŻNIEŃ</a:t>
            </a:r>
            <a:endParaRPr lang="pl-PL" sz="5400" b="1" strike="noStrike" spc="-1">
              <a:solidFill>
                <a:srgbClr val="808080"/>
              </a:solidFill>
              <a:latin typeface="Times New Roman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1008000" y="1234800"/>
            <a:ext cx="8639640" cy="365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CZYNNIKI BIOLOGICZNE - zalicza się do nich właściwości organizmu i jego reakcje na obecność różnego rodzaju substancji, tolerancję na ich działanie i ogólny stan zdrowia. Do powstania niektórych uzależnień predysponuje płeć.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360000" y="1368000"/>
            <a:ext cx="503640" cy="35964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360000" y="3528000"/>
            <a:ext cx="503640" cy="34884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5"/>
          <p:cNvSpPr/>
          <p:nvPr/>
        </p:nvSpPr>
        <p:spPr>
          <a:xfrm>
            <a:off x="1079280" y="3385800"/>
            <a:ext cx="8568360" cy="24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CZYNNIKI GENETYCZNE – badania 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prowadzone przez naukowców dowodzą, 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że geny mogą mieć kluczowe znaczenie  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na pojawienie się i rozwój nałogu.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</p:txBody>
      </p:sp>
      <p:pic>
        <p:nvPicPr>
          <p:cNvPr id="54" name="Obraz 53"/>
          <p:cNvPicPr/>
          <p:nvPr/>
        </p:nvPicPr>
        <p:blipFill>
          <a:blip r:embed="rId2"/>
          <a:stretch/>
        </p:blipFill>
        <p:spPr>
          <a:xfrm>
            <a:off x="7069320" y="3600000"/>
            <a:ext cx="2866680" cy="190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67"/>
    </mc:Choice>
    <mc:Fallback>
      <p:transition spd="slow" advTm="13367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360000" y="1368000"/>
            <a:ext cx="503640" cy="35964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6" name="Obraz 55"/>
          <p:cNvPicPr/>
          <p:nvPr/>
        </p:nvPicPr>
        <p:blipFill>
          <a:blip r:embed="rId2"/>
          <a:stretch/>
        </p:blipFill>
        <p:spPr>
          <a:xfrm>
            <a:off x="57240" y="72000"/>
            <a:ext cx="10023120" cy="5598360"/>
          </a:xfrm>
          <a:prstGeom prst="rect">
            <a:avLst/>
          </a:prstGeom>
          <a:ln>
            <a:noFill/>
          </a:ln>
        </p:spPr>
      </p:pic>
      <p:sp>
        <p:nvSpPr>
          <p:cNvPr id="57" name="CustomShape 2"/>
          <p:cNvSpPr/>
          <p:nvPr/>
        </p:nvSpPr>
        <p:spPr>
          <a:xfrm>
            <a:off x="1008000" y="1297440"/>
            <a:ext cx="8526600" cy="246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CZYNNIKI SPOŁECZNE -  jedną z przyczyn uzależnień 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mogą być zaburzone stosunki w rodzinie lub związku, 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jak na przykład dorastanie w rodzinie dysfunkcyjnej, 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rozpad więzi, brak poczucia miłości i akceptacji, rozwód, 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postawy rodzicielskie i inne.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</p:txBody>
      </p:sp>
      <p:sp>
        <p:nvSpPr>
          <p:cNvPr id="58" name="CustomShape 3"/>
          <p:cNvSpPr/>
          <p:nvPr/>
        </p:nvSpPr>
        <p:spPr>
          <a:xfrm>
            <a:off x="360000" y="3672000"/>
            <a:ext cx="503640" cy="35964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4"/>
          <p:cNvSpPr/>
          <p:nvPr/>
        </p:nvSpPr>
        <p:spPr>
          <a:xfrm>
            <a:off x="927360" y="3619080"/>
            <a:ext cx="8792280" cy="24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CZYNNIKI PSYCHOLOGICZNE - są to różnego rodzaju zaburzenia psychiczne, mechanizmy obronne jednostki, sposoby reagowania na problemy, stres i napięcie emocjonalne oraz radzenie sobie z nimi, poczucie własnej wartości, osobowość, dojrzałość emocjonalna.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</p:txBody>
      </p:sp>
      <p:sp>
        <p:nvSpPr>
          <p:cNvPr id="60" name="CustomShape 5"/>
          <p:cNvSpPr/>
          <p:nvPr/>
        </p:nvSpPr>
        <p:spPr>
          <a:xfrm>
            <a:off x="504000" y="349200"/>
            <a:ext cx="9070920" cy="82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-1">
                <a:solidFill>
                  <a:srgbClr val="000080"/>
                </a:solidFill>
                <a:latin typeface="Times New Roman"/>
              </a:rPr>
              <a:t>PRZYCZYNY UZALEŻNIEŃ</a:t>
            </a:r>
            <a:endParaRPr lang="pl-PL" sz="5400" b="1" strike="noStrike" spc="-1">
              <a:solidFill>
                <a:srgbClr val="808080"/>
              </a:solidFill>
              <a:latin typeface="Times New Roman"/>
            </a:endParaRPr>
          </a:p>
        </p:txBody>
      </p:sp>
      <p:sp>
        <p:nvSpPr>
          <p:cNvPr id="61" name="CustomShape 6"/>
          <p:cNvSpPr/>
          <p:nvPr/>
        </p:nvSpPr>
        <p:spPr>
          <a:xfrm>
            <a:off x="360000" y="1368000"/>
            <a:ext cx="503640" cy="35964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49"/>
    </mc:Choice>
    <mc:Fallback>
      <p:transition spd="slow" advTm="16949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648720" y="205200"/>
            <a:ext cx="9070920" cy="82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-1">
                <a:solidFill>
                  <a:srgbClr val="000080"/>
                </a:solidFill>
                <a:latin typeface="Times New Roman"/>
              </a:rPr>
              <a:t>PRZYCZYNY UZALEŻNIEŃ</a:t>
            </a:r>
            <a:endParaRPr lang="pl-PL" sz="5400" b="1" strike="noStrike" spc="-1">
              <a:solidFill>
                <a:srgbClr val="808080"/>
              </a:solidFill>
              <a:latin typeface="Times New Roman"/>
            </a:endParaRPr>
          </a:p>
        </p:txBody>
      </p:sp>
      <p:pic>
        <p:nvPicPr>
          <p:cNvPr id="63" name="Obraz 62"/>
          <p:cNvPicPr/>
          <p:nvPr/>
        </p:nvPicPr>
        <p:blipFill>
          <a:blip r:embed="rId2"/>
          <a:stretch/>
        </p:blipFill>
        <p:spPr>
          <a:xfrm>
            <a:off x="6336000" y="3867120"/>
            <a:ext cx="3527640" cy="1594800"/>
          </a:xfrm>
          <a:prstGeom prst="rect">
            <a:avLst/>
          </a:prstGeom>
          <a:ln>
            <a:noFill/>
          </a:ln>
        </p:spPr>
      </p:pic>
      <p:sp>
        <p:nvSpPr>
          <p:cNvPr id="64" name="CustomShape 2"/>
          <p:cNvSpPr/>
          <p:nvPr/>
        </p:nvSpPr>
        <p:spPr>
          <a:xfrm>
            <a:off x="1008000" y="1424520"/>
            <a:ext cx="8927640" cy="365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CZYNNIKI ŚRODOWISKOWE - to wpływ środowiska, 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w którym wychowuje się lub przebywa jednostka. 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Często do powstania nałogu dochodzi pod wpływem 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rówieśników, mody, chęci przynależności do jakiejś grupy. 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Przyczyną uzależnienia może być także chęć wykazania się 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</a:rPr>
              <a:t>lub dorównania szybkiemu tempu życia. 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360000" y="1532520"/>
            <a:ext cx="503640" cy="35964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36"/>
    </mc:Choice>
    <mc:Fallback>
      <p:transition spd="slow" advTm="13236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576720" y="224640"/>
            <a:ext cx="9070920" cy="164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5400" b="1" strike="noStrike" spc="-1">
                <a:solidFill>
                  <a:srgbClr val="000080"/>
                </a:solidFill>
                <a:latin typeface="Times New Roman"/>
              </a:rPr>
              <a:t>TEORIE WYJAŚNIAJĄCE PRZYCZYNY UZALEŻNIEŃ</a:t>
            </a:r>
            <a:endParaRPr lang="pl-PL" sz="5400" b="1" strike="noStrike" spc="-1">
              <a:solidFill>
                <a:srgbClr val="808080"/>
              </a:solidFill>
              <a:latin typeface="Times New Roman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360000" y="2088360"/>
            <a:ext cx="503640" cy="35964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3"/>
          <p:cNvSpPr/>
          <p:nvPr/>
        </p:nvSpPr>
        <p:spPr>
          <a:xfrm>
            <a:off x="360000" y="2016000"/>
            <a:ext cx="10113840" cy="444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808080"/>
                </a:solidFill>
                <a:latin typeface="Times New Roman"/>
                <a:ea typeface="Microsoft YaHei"/>
              </a:rPr>
              <a:t>        </a:t>
            </a:r>
            <a:r>
              <a:rPr lang="pl-PL" sz="2600" b="1" strike="noStrike" spc="-1">
                <a:solidFill>
                  <a:srgbClr val="000080"/>
                </a:solidFill>
                <a:latin typeface="Times New Roman"/>
                <a:ea typeface="Microsoft YaHei"/>
              </a:rPr>
              <a:t>PSYCHOLOGICZNA - uzależnienie jako mechanizm obronny;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  <a:ea typeface="Microsoft YaHei"/>
              </a:rPr>
              <a:t>                                                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  <a:ea typeface="Microsoft YaHei"/>
              </a:rPr>
              <a:t>        MEDYCZNA – nałóg jako choroba;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  <a:ea typeface="Microsoft YaHei"/>
              </a:rPr>
              <a:t>        SOCJOLOGICZNA – wpływ zmian cywilizacyjnych na  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  <a:ea typeface="Microsoft YaHei"/>
              </a:rPr>
              <a:t>                                               uzależnienie;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000080"/>
                </a:solidFill>
                <a:latin typeface="Times New Roman"/>
                <a:ea typeface="Microsoft YaHei"/>
              </a:rPr>
              <a:t>        PEDAGOGICZNA – nałóg jako skutek niewłaściwego procesu 	                                              socjalizacji danej jednostki.</a:t>
            </a: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</p:txBody>
      </p:sp>
      <p:sp>
        <p:nvSpPr>
          <p:cNvPr id="69" name="CustomShape 4"/>
          <p:cNvSpPr/>
          <p:nvPr/>
        </p:nvSpPr>
        <p:spPr>
          <a:xfrm>
            <a:off x="360360" y="2880360"/>
            <a:ext cx="503640" cy="35964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5"/>
          <p:cNvSpPr/>
          <p:nvPr/>
        </p:nvSpPr>
        <p:spPr>
          <a:xfrm>
            <a:off x="360000" y="4392360"/>
            <a:ext cx="503640" cy="35964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6"/>
          <p:cNvSpPr/>
          <p:nvPr/>
        </p:nvSpPr>
        <p:spPr>
          <a:xfrm>
            <a:off x="360360" y="3600360"/>
            <a:ext cx="503640" cy="35964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2" name="Obraz 71"/>
          <p:cNvPicPr/>
          <p:nvPr/>
        </p:nvPicPr>
        <p:blipFill>
          <a:blip r:embed="rId2"/>
          <a:stretch/>
        </p:blipFill>
        <p:spPr>
          <a:xfrm>
            <a:off x="7235640" y="2448000"/>
            <a:ext cx="1908360" cy="127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13"/>
    </mc:Choice>
    <mc:Fallback>
      <p:transition spd="slow" advTm="11613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504000" y="225720"/>
            <a:ext cx="9070920" cy="94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pl-PL" sz="6000" b="1" strike="noStrike" spc="-1">
                <a:solidFill>
                  <a:srgbClr val="000080"/>
                </a:solidFill>
                <a:latin typeface="Times New Roman"/>
              </a:rPr>
              <a:t>SKUTKI UZALEŻNIEŃ</a:t>
            </a:r>
          </a:p>
        </p:txBody>
      </p:sp>
      <p:sp>
        <p:nvSpPr>
          <p:cNvPr id="74" name="CustomShape 2"/>
          <p:cNvSpPr/>
          <p:nvPr/>
        </p:nvSpPr>
        <p:spPr>
          <a:xfrm>
            <a:off x="288360" y="3456360"/>
            <a:ext cx="503640" cy="35964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3"/>
          <p:cNvSpPr/>
          <p:nvPr/>
        </p:nvSpPr>
        <p:spPr>
          <a:xfrm>
            <a:off x="360360" y="1224360"/>
            <a:ext cx="503640" cy="35964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TextShape 4"/>
          <p:cNvSpPr txBox="1"/>
          <p:nvPr/>
        </p:nvSpPr>
        <p:spPr>
          <a:xfrm>
            <a:off x="1143360" y="1177200"/>
            <a:ext cx="8360640" cy="4845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FIZYCZNE – to wszystkie problemy zdrowotne, które </a:t>
            </a: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                         można podzielić na bezpośrednie </a:t>
            </a: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                        (zaburzenia funkcjonowania układu </a:t>
            </a: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                        pokarmowego, nerwowego, oddechowego),                           jak i pośrednie (zła dieta, etc.)</a:t>
            </a: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PSYCHOLOGICZNE – zmiana zachowania, utrata </a:t>
            </a: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                                          poczucia tożsamości i inne; </a:t>
            </a: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</p:txBody>
      </p:sp>
      <p:pic>
        <p:nvPicPr>
          <p:cNvPr id="77" name="Obraz 76"/>
          <p:cNvPicPr/>
          <p:nvPr/>
        </p:nvPicPr>
        <p:blipFill>
          <a:blip r:embed="rId2"/>
          <a:stretch/>
        </p:blipFill>
        <p:spPr>
          <a:xfrm>
            <a:off x="1080000" y="4104000"/>
            <a:ext cx="3229920" cy="122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12"/>
    </mc:Choice>
    <mc:Fallback>
      <p:transition spd="slow" advTm="15012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4000" y="225720"/>
            <a:ext cx="9070920" cy="94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pl-PL" sz="6000" b="1" strike="noStrike" spc="-1">
                <a:solidFill>
                  <a:srgbClr val="000080"/>
                </a:solidFill>
                <a:latin typeface="Times New Roman"/>
              </a:rPr>
              <a:t>SKUTKI UZALEŻNIEŃ</a:t>
            </a:r>
          </a:p>
        </p:txBody>
      </p:sp>
      <p:sp>
        <p:nvSpPr>
          <p:cNvPr id="79" name="TextShape 2"/>
          <p:cNvSpPr txBox="1"/>
          <p:nvPr/>
        </p:nvSpPr>
        <p:spPr>
          <a:xfrm>
            <a:off x="1080000" y="1368000"/>
            <a:ext cx="9294840" cy="338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INTELEKTUALNE – spadek koncentracji uwagi, </a:t>
            </a: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                                       zaburzenia pamięci i inne;</a:t>
            </a:r>
          </a:p>
          <a:p>
            <a:endParaRPr lang="pl-PL" sz="2600" b="1" strike="noStrike" spc="-1">
              <a:solidFill>
                <a:srgbClr val="808080"/>
              </a:solidFill>
              <a:latin typeface="Times New Roman"/>
            </a:endParaRP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MORALNE – brak zasad moralnych, zatracenie granicy </a:t>
            </a: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  <a:ea typeface="Microsoft YaHei"/>
              </a:rPr>
              <a:t> 				   między </a:t>
            </a:r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dobrem a złem;</a:t>
            </a: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                        </a:t>
            </a: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SPOŁECZNE - zerwanie kontaktów z otoczeniem, utrata 	</a:t>
            </a: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                           przyjaciół i najbliższych osób, utrata pracy</a:t>
            </a:r>
          </a:p>
          <a:p>
            <a:r>
              <a:rPr lang="pl-PL" sz="2600" b="1" strike="noStrike" spc="-1">
                <a:solidFill>
                  <a:srgbClr val="808080"/>
                </a:solidFill>
                <a:latin typeface="Times New Roman"/>
              </a:rPr>
              <a:t>                           i inne.</a:t>
            </a:r>
          </a:p>
        </p:txBody>
      </p:sp>
      <p:sp>
        <p:nvSpPr>
          <p:cNvPr id="80" name="CustomShape 3"/>
          <p:cNvSpPr/>
          <p:nvPr/>
        </p:nvSpPr>
        <p:spPr>
          <a:xfrm>
            <a:off x="360360" y="1440000"/>
            <a:ext cx="503640" cy="35964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4"/>
          <p:cNvSpPr/>
          <p:nvPr/>
        </p:nvSpPr>
        <p:spPr>
          <a:xfrm>
            <a:off x="360000" y="2520000"/>
            <a:ext cx="503640" cy="35964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5"/>
          <p:cNvSpPr/>
          <p:nvPr/>
        </p:nvSpPr>
        <p:spPr>
          <a:xfrm>
            <a:off x="360360" y="3672000"/>
            <a:ext cx="503640" cy="359640"/>
          </a:xfrm>
          <a:prstGeom prst="rect">
            <a:avLst/>
          </a:prstGeom>
          <a:gradFill rotWithShape="0">
            <a:gsLst>
              <a:gs pos="0">
                <a:srgbClr val="729FCF"/>
              </a:gs>
              <a:gs pos="100000">
                <a:srgbClr val="000000"/>
              </a:gs>
            </a:gsLst>
            <a:lin ang="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3" name="Obraz 82"/>
          <p:cNvPicPr/>
          <p:nvPr/>
        </p:nvPicPr>
        <p:blipFill>
          <a:blip r:embed="rId2"/>
          <a:stretch/>
        </p:blipFill>
        <p:spPr>
          <a:xfrm>
            <a:off x="180000" y="4318920"/>
            <a:ext cx="2700000" cy="115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55"/>
    </mc:Choice>
    <mc:Fallback>
      <p:transition spd="slow" advTm="12255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600</Words>
  <Application>Microsoft Office PowerPoint</Application>
  <PresentationFormat>Niestandardowy</PresentationFormat>
  <Paragraphs>94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Symbol</vt:lpstr>
      <vt:lpstr>Times New Roman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/>
  <dc:description/>
  <cp:lastModifiedBy>MAREXD</cp:lastModifiedBy>
  <cp:revision>5</cp:revision>
  <dcterms:created xsi:type="dcterms:W3CDTF">2017-10-20T23:41:18Z</dcterms:created>
  <dcterms:modified xsi:type="dcterms:W3CDTF">2020-12-13T20:02:36Z</dcterms:modified>
  <dc:language>pl-PL</dc:language>
</cp:coreProperties>
</file>