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omments/comment1.xml" ContentType="application/vnd.openxmlformats-officedocument.presentationml.comment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XD" initials="MD" lastIdx="1" clrIdx="0">
    <p:extLst>
      <p:ext uri="{19B8F6BF-5375-455C-9EA6-DF929625EA0E}">
        <p15:presenceInfo xmlns:p15="http://schemas.microsoft.com/office/powerpoint/2012/main" userId="MAREX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22:56:58.48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2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7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8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7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1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6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2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8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4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2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2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6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8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1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91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A57B65-8C88-41B0-B62B-1EF0F9E75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l-PL" sz="8200" dirty="0">
                <a:latin typeface="HGGothicE" panose="020B0400000000000000" pitchFamily="49" charset="-128"/>
                <a:ea typeface="HGGothicE" panose="020B0400000000000000" pitchFamily="49" charset="-128"/>
              </a:rPr>
              <a:t>Objawy nietypowych uzależnień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B027336-F513-4B8D-953F-3A78A18F9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endParaRPr lang="pl-P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F5868-AD04-4858-83B8-08F404994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53" r="198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48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119">
        <p:split orient="vert"/>
      </p:transition>
    </mc:Choice>
    <mc:Fallback>
      <p:transition spd="slow" advTm="511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ECCA76A-C2BD-4738-96BF-4C6455C90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15000"/>
          </a:blip>
          <a:srcRect l="5385" r="7060"/>
          <a:stretch/>
        </p:blipFill>
        <p:spPr>
          <a:xfrm>
            <a:off x="-69929" y="-8138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F5FDD16-046A-46E3-981F-773F2A97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609601"/>
            <a:ext cx="10175774" cy="5810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Jak</a:t>
            </a:r>
            <a:r>
              <a:rPr lang="pl-PL" sz="48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może</a:t>
            </a:r>
            <a:r>
              <a:rPr lang="en-US" sz="48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pl-PL" sz="48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pomóc</a:t>
            </a:r>
            <a:r>
              <a:rPr lang="en-US" sz="48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pl-PL" sz="48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rodzina</a:t>
            </a:r>
            <a:r>
              <a:rPr lang="en-US" sz="4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800DCFB-34E0-4026-A8D3-128735BBB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839" y="4038600"/>
            <a:ext cx="3792523" cy="21336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FA6047F-EAE5-4212-8389-D3B35E498129}"/>
              </a:ext>
            </a:extLst>
          </p:cNvPr>
          <p:cNvSpPr txBox="1"/>
          <p:nvPr/>
        </p:nvSpPr>
        <p:spPr>
          <a:xfrm>
            <a:off x="891540" y="1783080"/>
            <a:ext cx="7871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Wzajemne zaufanie, szczerość i otwartość, to klucz do wyjścia z każdej trudnej sytuacji.</a:t>
            </a:r>
          </a:p>
          <a:p>
            <a:pPr algn="ctr"/>
            <a:r>
              <a:rPr lang="pl-PL" dirty="0">
                <a:solidFill>
                  <a:srgbClr val="FFFF00"/>
                </a:solidFill>
              </a:rPr>
              <a:t>Jeśli zauważycie, że bliska  osoba zmierza w złym kierunku, popada w problemy i nie potrafi z nich wyjść, nie odwracajcie się od niej. </a:t>
            </a:r>
          </a:p>
          <a:p>
            <a:pPr algn="ctr"/>
            <a:r>
              <a:rPr lang="pl-PL" dirty="0">
                <a:solidFill>
                  <a:srgbClr val="FFFF00"/>
                </a:solidFill>
              </a:rPr>
              <a:t>Nawet jeśli najpierw na drodze niesienia pomocy spotkacie bunt, agresje, gniew i niezrozumienie, nie poddawajcie się. </a:t>
            </a:r>
          </a:p>
          <a:p>
            <a:pPr algn="ctr"/>
            <a:r>
              <a:rPr lang="pl-PL" dirty="0">
                <a:solidFill>
                  <a:srgbClr val="FFFF00"/>
                </a:solidFill>
              </a:rPr>
              <a:t>Kiedyś na pewno usłyszycie, że to była najlepsza rzecz jaką uczyniliście dla uzależnionej osoby</a:t>
            </a:r>
            <a:r>
              <a:rPr lang="pl-PL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8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2428">
        <p:fade/>
      </p:transition>
    </mc:Choice>
    <mc:Fallback>
      <p:transition spd="med" advTm="324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BE0892-B48E-4505-BCD9-FFEEDF6C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49" y="731981"/>
            <a:ext cx="10221494" cy="7715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Jak </a:t>
            </a:r>
            <a:r>
              <a:rPr lang="pl-PL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można</a:t>
            </a:r>
            <a: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pl-PL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pomóc</a:t>
            </a:r>
            <a:r>
              <a:rPr lang="pl-PL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samemu</a:t>
            </a:r>
            <a: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br>
              <a:rPr lang="pl-PL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sobie</a:t>
            </a:r>
            <a:r>
              <a:rPr lang="en-US" sz="4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DA2FFA8-2BA5-4B82-83E7-57BED510E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1611" b="16779"/>
          <a:stretch/>
        </p:blipFill>
        <p:spPr>
          <a:xfrm>
            <a:off x="8451274" y="4644356"/>
            <a:ext cx="3632408" cy="210502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47F4060-8696-41BA-A7ED-7B2C09376C15}"/>
              </a:ext>
            </a:extLst>
          </p:cNvPr>
          <p:cNvSpPr txBox="1"/>
          <p:nvPr/>
        </p:nvSpPr>
        <p:spPr>
          <a:xfrm>
            <a:off x="1267496" y="2044005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</a:rPr>
              <a:t>Najważniejsze żeby osoba uzależniona zauważyła swój problem i zechciała przyjąć pomoc…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596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734">
        <p:fade/>
      </p:transition>
    </mc:Choice>
    <mc:Fallback>
      <p:transition spd="med" advTm="15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achód słońca, słońce&#10;&#10;Opis wygenerowany automatycznie">
            <a:extLst>
              <a:ext uri="{FF2B5EF4-FFF2-40B4-BE49-F238E27FC236}">
                <a16:creationId xmlns:a16="http://schemas.microsoft.com/office/drawing/2014/main" id="{600D8485-46E8-43E8-B48D-A3B372E3CD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t="3060" b="126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0D20B01-165C-4383-9292-EE97535B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419330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C000"/>
                </a:solidFill>
              </a:rPr>
              <a:t>Dziękujemy za uwagę </a:t>
            </a:r>
            <a:br>
              <a:rPr lang="pl-PL" dirty="0">
                <a:solidFill>
                  <a:srgbClr val="FFC000"/>
                </a:solidFill>
              </a:rPr>
            </a:br>
            <a:br>
              <a:rPr lang="pl-PL" dirty="0"/>
            </a:br>
            <a:r>
              <a:rPr lang="pl-PL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prezentację przygotowała dla państwa</a:t>
            </a:r>
            <a:br>
              <a:rPr lang="pl-PL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Monika Dorosińska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9E7ECE-E697-48E4-9FEB-1EE944AFD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pl-PL" sz="1100" dirty="0"/>
          </a:p>
          <a:p>
            <a:pPr>
              <a:lnSpc>
                <a:spcPct val="90000"/>
              </a:lnSpc>
            </a:pPr>
            <a:endParaRPr lang="pl-PL" sz="1100" dirty="0"/>
          </a:p>
          <a:p>
            <a:pPr>
              <a:lnSpc>
                <a:spcPct val="90000"/>
              </a:lnSpc>
            </a:pPr>
            <a:r>
              <a:rPr lang="pl-PL" sz="1100" dirty="0"/>
              <a:t>                                        </a:t>
            </a:r>
          </a:p>
          <a:p>
            <a:pPr>
              <a:lnSpc>
                <a:spcPct val="90000"/>
              </a:lnSpc>
            </a:pPr>
            <a:endParaRPr lang="pl-PL" sz="1100" dirty="0"/>
          </a:p>
          <a:p>
            <a:pPr>
              <a:lnSpc>
                <a:spcPct val="90000"/>
              </a:lnSpc>
            </a:pPr>
            <a:endParaRPr lang="pl-PL" sz="1100" dirty="0"/>
          </a:p>
          <a:p>
            <a:pPr>
              <a:lnSpc>
                <a:spcPct val="90000"/>
              </a:lnSpc>
            </a:pPr>
            <a:endParaRPr lang="pl-PL" sz="1100" dirty="0"/>
          </a:p>
          <a:p>
            <a:pPr>
              <a:lnSpc>
                <a:spcPct val="90000"/>
              </a:lnSpc>
            </a:pPr>
            <a:endParaRPr lang="pl-PL" sz="1100" dirty="0"/>
          </a:p>
          <a:p>
            <a:pPr>
              <a:lnSpc>
                <a:spcPct val="90000"/>
              </a:lnSpc>
            </a:pPr>
            <a:endParaRPr lang="pl-PL" sz="1100" dirty="0"/>
          </a:p>
          <a:p>
            <a:pPr>
              <a:lnSpc>
                <a:spcPct val="90000"/>
              </a:lnSpc>
            </a:pPr>
            <a:endParaRPr lang="pl-PL" sz="1100" dirty="0"/>
          </a:p>
          <a:p>
            <a:pPr>
              <a:lnSpc>
                <a:spcPct val="90000"/>
              </a:lnSpc>
            </a:pPr>
            <a:endParaRPr lang="pl-PL" sz="1100" dirty="0"/>
          </a:p>
          <a:p>
            <a:pPr>
              <a:lnSpc>
                <a:spcPct val="90000"/>
              </a:lnSpc>
            </a:pPr>
            <a:r>
              <a:rPr lang="pl-PL" sz="1100" dirty="0"/>
              <a:t>Zdjęcia : www.google pl.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22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79"/>
    </mc:Choice>
    <mc:Fallback>
      <p:transition spd="slow" advTm="13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27B4C46-B7D6-4724-BF0D-F631B3204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15000"/>
          </a:blip>
          <a:srcRect t="17244" b="9226"/>
          <a:stretch/>
        </p:blipFill>
        <p:spPr>
          <a:xfrm>
            <a:off x="-180955" y="-133340"/>
            <a:ext cx="12598380" cy="70865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BCECF8D-0341-4CAC-937E-30F020334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4E77A3A-2B8E-4648-963D-3229FB7F75A0}"/>
              </a:ext>
            </a:extLst>
          </p:cNvPr>
          <p:cNvSpPr txBox="1"/>
          <p:nvPr/>
        </p:nvSpPr>
        <p:spPr>
          <a:xfrm>
            <a:off x="1145219" y="577050"/>
            <a:ext cx="9902192" cy="493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3200" b="1" cap="small" dirty="0" err="1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Zapewne</a:t>
            </a:r>
            <a:r>
              <a:rPr lang="pl-PL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b="1" cap="small" dirty="0" err="1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znane</a:t>
            </a:r>
            <a:r>
              <a:rPr lang="en-US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pl-PL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b="1" cap="small" dirty="0" err="1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są</a:t>
            </a:r>
            <a:r>
              <a:rPr lang="en-US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pl-PL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b="1" cap="small" dirty="0" err="1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wam</a:t>
            </a:r>
            <a:r>
              <a:rPr lang="en-US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pl-PL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b="1" cap="small" dirty="0" err="1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terminy</a:t>
            </a:r>
            <a:r>
              <a:rPr lang="pl-PL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b="1" cap="small" dirty="0" err="1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takie</a:t>
            </a:r>
            <a:r>
              <a:rPr lang="pl-PL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b="1" cap="small" dirty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jak:</a:t>
            </a:r>
            <a:endParaRPr lang="pl-PL" sz="3200" b="1" cap="small" dirty="0">
              <a:solidFill>
                <a:srgbClr val="FFFF0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pl-PL" sz="3200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cap="small" dirty="0" err="1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alkoholizm</a:t>
            </a:r>
            <a:r>
              <a:rPr lang="en-US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endParaRPr lang="pl-PL" sz="3200" cap="small" dirty="0">
              <a:solidFill>
                <a:srgbClr val="00B0F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pl-PL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cap="small" dirty="0" err="1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nikotynizm</a:t>
            </a:r>
            <a:r>
              <a:rPr lang="en-US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endParaRPr lang="pl-PL" sz="3200" cap="small" dirty="0">
              <a:solidFill>
                <a:srgbClr val="00B0F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pl-PL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cap="small" dirty="0" err="1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narkomania</a:t>
            </a:r>
            <a:endParaRPr lang="pl-PL" sz="3200" cap="small" dirty="0">
              <a:solidFill>
                <a:srgbClr val="00B0F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cap="small" dirty="0" err="1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lekomania</a:t>
            </a:r>
            <a:r>
              <a:rPr lang="en-US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endParaRPr lang="pl-PL" sz="3200" cap="small" dirty="0">
              <a:solidFill>
                <a:srgbClr val="00B0F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pl-PL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cap="small" dirty="0" err="1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pracoholizm</a:t>
            </a:r>
            <a:r>
              <a:rPr lang="en-US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endParaRPr lang="pl-PL" sz="3200" cap="small" dirty="0">
              <a:solidFill>
                <a:srgbClr val="00B0F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pl-PL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hazard</a:t>
            </a:r>
            <a:endParaRPr lang="pl-PL" sz="3200" cap="small" dirty="0">
              <a:solidFill>
                <a:srgbClr val="00B0F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pl-PL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cap="small" dirty="0" err="1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zaburzenia</a:t>
            </a:r>
            <a:r>
              <a:rPr lang="en-US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cap="small" dirty="0" err="1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odżywiania</a:t>
            </a:r>
            <a:endParaRPr lang="pl-PL" sz="3200" cap="small" dirty="0">
              <a:solidFill>
                <a:srgbClr val="00B0F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200" cap="small" dirty="0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3200" cap="small" dirty="0" err="1">
                <a:solidFill>
                  <a:srgbClr val="00B0F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zakupoholizm</a:t>
            </a:r>
            <a:endParaRPr lang="en-US" sz="3200" cap="small" dirty="0">
              <a:solidFill>
                <a:srgbClr val="00B0F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8DF5528-2A79-4747-B7FD-94408BFD0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4725" y="3063239"/>
            <a:ext cx="4367693" cy="2913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55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8435">
        <p14:reveal/>
      </p:transition>
    </mc:Choice>
    <mc:Fallback>
      <p:transition spd="slow" advTm="184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4F236-5DE3-49E5-B27E-7572BC6E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endParaRPr lang="pl-PL" sz="2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447415-C08D-44CA-9B16-11A585463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506027"/>
            <a:ext cx="3643674" cy="537724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pl-PL" dirty="0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CenturyGothic"/>
              </a:rPr>
              <a:t>ale czy znacie  objawy takich uzależnień jak:</a:t>
            </a:r>
          </a:p>
          <a:p>
            <a:pPr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CenturyGothic"/>
              </a:rPr>
              <a:t> uzależnienie od telefonu komórkowego</a:t>
            </a:r>
          </a:p>
          <a:p>
            <a:pPr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CenturyGothic"/>
              </a:rPr>
              <a:t>gier komputerowych</a:t>
            </a:r>
          </a:p>
          <a:p>
            <a:pPr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CenturyGothic"/>
              </a:rPr>
              <a:t>telewizji </a:t>
            </a:r>
          </a:p>
          <a:p>
            <a:pPr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l-PL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CenturyGothic"/>
              </a:rPr>
              <a:t>Przebywania w sieci?</a:t>
            </a: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pl-PL" dirty="0" err="1">
                <a:solidFill>
                  <a:srgbClr val="FF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CenturyGothic"/>
              </a:rPr>
              <a:t>infoholizm</a:t>
            </a:r>
            <a:r>
              <a:rPr lang="pl-PL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CenturyGothic"/>
              </a:rPr>
              <a:t> to pojęcie, które można używać wymiennie z terminami: siecioholizm, uzależnienie od komputera oraz patologiczne używanie </a:t>
            </a:r>
            <a:r>
              <a:rPr lang="pl-PL" dirty="0" err="1">
                <a:effectLst/>
                <a:latin typeface="Arial Nova" panose="020B0504020202020204" pitchFamily="34" charset="0"/>
                <a:ea typeface="Calibri" panose="020F0502020204030204" pitchFamily="34" charset="0"/>
                <a:cs typeface="CenturyGothic"/>
              </a:rPr>
              <a:t>internetu</a:t>
            </a:r>
            <a:r>
              <a:rPr lang="pl-PL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CenturyGothic"/>
              </a:rPr>
              <a:t>. </a:t>
            </a:r>
          </a:p>
          <a:p>
            <a:pPr>
              <a:lnSpc>
                <a:spcPct val="90000"/>
              </a:lnSpc>
            </a:pPr>
            <a:endParaRPr lang="pl-PL" sz="1500" dirty="0"/>
          </a:p>
        </p:txBody>
      </p:sp>
      <p:pic>
        <p:nvPicPr>
          <p:cNvPr id="5" name="Obraz 4" descr="Obraz zawierający osoba, mężczyzna&#10;&#10;Opis wygenerowany automatycznie">
            <a:extLst>
              <a:ext uri="{FF2B5EF4-FFF2-40B4-BE49-F238E27FC236}">
                <a16:creationId xmlns:a16="http://schemas.microsoft.com/office/drawing/2014/main" id="{27873635-BDA6-4F39-AF2A-DCBB259834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9" r="8541" b="-2"/>
          <a:stretch/>
        </p:blipFill>
        <p:spPr>
          <a:xfrm>
            <a:off x="5377328" y="645106"/>
            <a:ext cx="6170300" cy="468149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593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918">
        <p:fade/>
      </p:transition>
    </mc:Choice>
    <mc:Fallback>
      <p:transition spd="med" advTm="209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4026517-8890-4480-9E55-17F4DC23E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15000"/>
          </a:blip>
          <a:srcRect b="1747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86B393A-86EA-4B25-8478-2DEB120D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1" y="195308"/>
            <a:ext cx="8584707" cy="50957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4800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0491FC-2648-42F5-9CF1-35EC838ED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943" y="2186403"/>
            <a:ext cx="3057525" cy="2286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9C02C8D-6F83-4729-B1F5-0424C2EEFA5D}"/>
              </a:ext>
            </a:extLst>
          </p:cNvPr>
          <p:cNvSpPr txBox="1"/>
          <p:nvPr/>
        </p:nvSpPr>
        <p:spPr>
          <a:xfrm>
            <a:off x="1491449" y="131233"/>
            <a:ext cx="76858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rgbClr val="FFFF00"/>
                </a:solidFill>
              </a:rPr>
              <a:t>Jak rozpoznamy uzależnienie od telefonu komórkowego  tzw. fonoholizm?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E93F210-D2C4-49EA-AE37-1789D5B068A9}"/>
              </a:ext>
            </a:extLst>
          </p:cNvPr>
          <p:cNvSpPr txBox="1"/>
          <p:nvPr/>
        </p:nvSpPr>
        <p:spPr>
          <a:xfrm>
            <a:off x="106531" y="1409931"/>
            <a:ext cx="616554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dirty="0">
              <a:solidFill>
                <a:srgbClr val="92D050"/>
              </a:solidFill>
            </a:endParaRPr>
          </a:p>
          <a:p>
            <a:pPr algn="ctr"/>
            <a:r>
              <a:rPr lang="pl-PL" dirty="0">
                <a:solidFill>
                  <a:srgbClr val="00B0F0"/>
                </a:solidFill>
              </a:rPr>
              <a:t>- przenoszenie spraw zawodowych, towarzyskich, a także rozrywki czy zakupów w sferę wirtualną</a:t>
            </a:r>
          </a:p>
          <a:p>
            <a:pPr marL="285750" indent="-285750" algn="ctr">
              <a:buFontTx/>
              <a:buChar char="-"/>
            </a:pPr>
            <a:r>
              <a:rPr lang="pl-PL" dirty="0">
                <a:solidFill>
                  <a:srgbClr val="00B0F0"/>
                </a:solidFill>
              </a:rPr>
              <a:t>nieustanna gotowość do kontaktu</a:t>
            </a:r>
          </a:p>
          <a:p>
            <a:pPr algn="ctr"/>
            <a:r>
              <a:rPr lang="pl-PL" dirty="0">
                <a:solidFill>
                  <a:srgbClr val="00B0F0"/>
                </a:solidFill>
              </a:rPr>
              <a:t>-  </a:t>
            </a:r>
            <a:r>
              <a:rPr lang="pl-PL" dirty="0" err="1">
                <a:solidFill>
                  <a:srgbClr val="00B0F0"/>
                </a:solidFill>
              </a:rPr>
              <a:t>fonoholik</a:t>
            </a:r>
            <a:r>
              <a:rPr lang="pl-PL" dirty="0">
                <a:solidFill>
                  <a:srgbClr val="00B0F0"/>
                </a:solidFill>
              </a:rPr>
              <a:t> wszystkie wiadomości odczytuje niezwłocznie i zwykle natychmiast na nie odpowiada</a:t>
            </a:r>
          </a:p>
          <a:p>
            <a:pPr algn="ctr"/>
            <a:r>
              <a:rPr lang="pl-PL" dirty="0">
                <a:solidFill>
                  <a:srgbClr val="00B0F0"/>
                </a:solidFill>
              </a:rPr>
              <a:t>- unikanie kontaktów „na żywo” i preferowanie komunikacji za pomocą </a:t>
            </a:r>
            <a:r>
              <a:rPr lang="pl-PL" dirty="0" err="1">
                <a:solidFill>
                  <a:srgbClr val="00B0F0"/>
                </a:solidFill>
              </a:rPr>
              <a:t>smartfona</a:t>
            </a:r>
            <a:endParaRPr lang="pl-PL" dirty="0">
              <a:solidFill>
                <a:srgbClr val="00B0F0"/>
              </a:solidFill>
            </a:endParaRPr>
          </a:p>
          <a:p>
            <a:pPr algn="ctr"/>
            <a:r>
              <a:rPr lang="pl-PL" dirty="0">
                <a:solidFill>
                  <a:srgbClr val="00B0F0"/>
                </a:solidFill>
              </a:rPr>
              <a:t>- wypełnianie wolnego czasu wyłącznie aktywnościami w wirtualnym świecie </a:t>
            </a:r>
          </a:p>
          <a:p>
            <a:pPr algn="ctr"/>
            <a:r>
              <a:rPr lang="pl-PL" dirty="0">
                <a:solidFill>
                  <a:srgbClr val="00B0F0"/>
                </a:solidFill>
              </a:rPr>
              <a:t>- uczucie niepokoju i lęku, gdy nie można korzystać z telefonu, np. gdy zabraknie zasięgu sieci</a:t>
            </a:r>
          </a:p>
          <a:p>
            <a:pPr algn="ctr"/>
            <a:r>
              <a:rPr lang="pl-PL" dirty="0">
                <a:solidFill>
                  <a:srgbClr val="00B0F0"/>
                </a:solidFill>
              </a:rPr>
              <a:t>- przesadna troska o to, by nie utracić kontaktu z wirtualną rzeczywistością</a:t>
            </a:r>
          </a:p>
          <a:p>
            <a:pPr algn="ctr"/>
            <a:r>
              <a:rPr lang="pl-PL" dirty="0">
                <a:solidFill>
                  <a:srgbClr val="00B0F0"/>
                </a:solidFill>
              </a:rPr>
              <a:t>- problemy zdrowotne, takie jak zespół </a:t>
            </a:r>
            <a:r>
              <a:rPr lang="pl-PL" dirty="0" err="1">
                <a:solidFill>
                  <a:srgbClr val="00B0F0"/>
                </a:solidFill>
              </a:rPr>
              <a:t>cieśni</a:t>
            </a:r>
            <a:r>
              <a:rPr lang="pl-PL" dirty="0">
                <a:solidFill>
                  <a:srgbClr val="00B0F0"/>
                </a:solidFill>
              </a:rPr>
              <a:t> nadgarstka, bóle kręgosłupa, pogorszenie wzroku, zaburzenia snu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862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41758">
        <p159:morph option="byObject"/>
      </p:transition>
    </mc:Choice>
    <mc:Fallback>
      <p:transition spd="slow" advTm="41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FD44AF6-050D-4749-856A-9A4E7A295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15000"/>
          </a:blip>
          <a:srcRect b="15730"/>
          <a:stretch/>
        </p:blipFill>
        <p:spPr>
          <a:xfrm>
            <a:off x="20" y="97663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B999896-E107-4234-8345-7C25000C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792480"/>
            <a:ext cx="8676222" cy="583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pl-PL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pl-PL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pl-PL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pl-PL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pl-PL" sz="36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pl-PL" sz="44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pl-PL" sz="44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pl-PL" sz="44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pl-PL" sz="44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pl-PL" sz="44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44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Jak </a:t>
            </a:r>
            <a:r>
              <a:rPr lang="en-US" sz="4400" b="1" dirty="0" err="1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roz</a:t>
            </a:r>
            <a:r>
              <a:rPr lang="pl-PL" sz="44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</a:t>
            </a:r>
            <a:r>
              <a:rPr lang="en-US" sz="4400" b="1" dirty="0" err="1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oznamy</a:t>
            </a:r>
            <a:r>
              <a:rPr lang="en-US" sz="44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uzależnienie</a:t>
            </a:r>
            <a:r>
              <a:rPr lang="en-US" sz="44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od</a:t>
            </a:r>
            <a:r>
              <a:rPr lang="pl-PL" sz="44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gier komputerowych</a:t>
            </a:r>
            <a:r>
              <a:rPr lang="en-US" sz="4400" b="1" dirty="0">
                <a:solidFill>
                  <a:srgbClr val="00B05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C99BB9C-0C87-4967-8F3C-92DB66E39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137" y="4328764"/>
            <a:ext cx="3203493" cy="201190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AEAE42C-712B-4AF8-95AB-21060281D87A}"/>
              </a:ext>
            </a:extLst>
          </p:cNvPr>
          <p:cNvSpPr txBox="1"/>
          <p:nvPr/>
        </p:nvSpPr>
        <p:spPr>
          <a:xfrm>
            <a:off x="-6867" y="2190365"/>
            <a:ext cx="958271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pl-PL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- rozdrażnienie, spowodowane brakiem możliwości zagrania w grę</a:t>
            </a:r>
          </a:p>
          <a:p>
            <a:pPr marL="285750" indent="-285750" algn="ctr">
              <a:buFontTx/>
              <a:buChar char="-"/>
            </a:pPr>
            <a:r>
              <a:rPr lang="pl-PL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nadpobudliwość, zbyt mocne reakcje na bodźce</a:t>
            </a:r>
          </a:p>
          <a:p>
            <a:pPr algn="ctr"/>
            <a:r>
              <a:rPr lang="pl-PL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- zaburzenia lękowe, niewytłumaczalny strach i poczucie wewnętrznej </a:t>
            </a:r>
          </a:p>
          <a:p>
            <a:pPr algn="ctr"/>
            <a:r>
              <a:rPr lang="pl-PL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paniki</a:t>
            </a:r>
          </a:p>
          <a:p>
            <a:pPr algn="ctr"/>
            <a:r>
              <a:rPr lang="pl-PL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- izolowanie się od rodziny, przyjaciół, ograniczanie kontaktów społecznych</a:t>
            </a:r>
          </a:p>
          <a:p>
            <a:pPr algn="ctr"/>
            <a:r>
              <a:rPr lang="pl-PL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- zaburzenia i zmiany nastroju, chwiejność emocjonalna</a:t>
            </a:r>
          </a:p>
          <a:p>
            <a:pPr algn="ctr"/>
            <a:r>
              <a:rPr lang="pl-PL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- problemy z zasypianiem i bezsenność</a:t>
            </a:r>
          </a:p>
          <a:p>
            <a:pPr algn="ctr"/>
            <a:r>
              <a:rPr lang="pl-PL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- problemy z koncentracją, ciągłe myślenie o grach</a:t>
            </a:r>
          </a:p>
          <a:p>
            <a:pPr algn="ctr"/>
            <a:r>
              <a:rPr lang="pl-PL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- zaniedbywanie obowiązków rodzinnych, szkolnych</a:t>
            </a:r>
          </a:p>
          <a:p>
            <a:pPr algn="ctr"/>
            <a:r>
              <a:rPr lang="pl-PL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- relacje wirtualne stają się ważniejsze od realnych</a:t>
            </a:r>
          </a:p>
          <a:p>
            <a:pPr algn="ctr"/>
            <a:r>
              <a:rPr lang="pl-PL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- wydawanie dużych kwot pieniędzy na nowe gry, akcesoria do gier                         lub wyposażenie postaci w grze, co znacząco odbija się na budżecie</a:t>
            </a:r>
          </a:p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04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496">
        <p:fade/>
      </p:transition>
    </mc:Choice>
    <mc:Fallback>
      <p:transition spd="med" advTm="414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F6BAFA-7D86-4D54-B3AA-450852CA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" y="609601"/>
            <a:ext cx="10038614" cy="11518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Jak</a:t>
            </a:r>
            <a:r>
              <a:rPr lang="pl-PL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rozpozna</a:t>
            </a:r>
            <a:r>
              <a:rPr lang="pl-PL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my   </a:t>
            </a:r>
            <a:r>
              <a:rPr lang="en-US" b="1" dirty="0" err="1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uzależnienie</a:t>
            </a:r>
            <a:r>
              <a:rPr lang="en-US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pl-PL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od </a:t>
            </a:r>
            <a:r>
              <a:rPr lang="pl-PL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komputera   tzw. </a:t>
            </a:r>
            <a:r>
              <a:rPr lang="pl-PL" b="1" dirty="0" err="1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infoholizm</a:t>
            </a:r>
            <a:r>
              <a:rPr lang="pl-PL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 ?</a:t>
            </a:r>
            <a:endParaRPr lang="en-US" b="1" dirty="0">
              <a:solidFill>
                <a:srgbClr val="FF0000"/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91B2244-2624-4A07-B339-01FAF7CACD32}"/>
              </a:ext>
            </a:extLst>
          </p:cNvPr>
          <p:cNvSpPr txBox="1"/>
          <p:nvPr/>
        </p:nvSpPr>
        <p:spPr>
          <a:xfrm>
            <a:off x="466725" y="1950154"/>
            <a:ext cx="58131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- „zarywanie nocy” i spędzanie ich przed komputerem</a:t>
            </a:r>
          </a:p>
          <a:p>
            <a:pPr marL="285750" indent="-285750" algn="ctr">
              <a:buFontTx/>
              <a:buChar char="-"/>
            </a:pPr>
            <a:r>
              <a:rPr lang="pl-PL" dirty="0">
                <a:solidFill>
                  <a:srgbClr val="FFFF00"/>
                </a:solidFill>
              </a:rPr>
              <a:t>utrzymywanie relacji z innymi ludźmi tylko poprzez Internet </a:t>
            </a:r>
          </a:p>
          <a:p>
            <a:pPr marL="285750" indent="-285750" algn="ctr">
              <a:buFontTx/>
              <a:buChar char="-"/>
            </a:pPr>
            <a:r>
              <a:rPr lang="pl-PL" dirty="0">
                <a:solidFill>
                  <a:srgbClr val="FFFF00"/>
                </a:solidFill>
              </a:rPr>
              <a:t>– całkowita rezygnacja z bezpośredniego kontaktu</a:t>
            </a:r>
          </a:p>
          <a:p>
            <a:pPr algn="ctr"/>
            <a:r>
              <a:rPr lang="pl-PL" dirty="0">
                <a:solidFill>
                  <a:srgbClr val="FFFF00"/>
                </a:solidFill>
              </a:rPr>
              <a:t>- utracenie zainteresowanie dla wszystkich form aktywności społecznej oprócz rozmów online</a:t>
            </a:r>
          </a:p>
          <a:p>
            <a:pPr algn="ctr"/>
            <a:r>
              <a:rPr lang="pl-PL" dirty="0">
                <a:solidFill>
                  <a:srgbClr val="FFFF00"/>
                </a:solidFill>
              </a:rPr>
              <a:t>- zmiana sposobu komunikacji, rozmowy na techniczny slang</a:t>
            </a:r>
          </a:p>
          <a:p>
            <a:pPr algn="ctr"/>
            <a:r>
              <a:rPr lang="pl-PL" dirty="0">
                <a:solidFill>
                  <a:srgbClr val="FFFF00"/>
                </a:solidFill>
              </a:rPr>
              <a:t>-  używanie skrótów internetowych w szkolnych wypracowaniach czy odpowiedziach przy tablicy</a:t>
            </a:r>
          </a:p>
          <a:p>
            <a:pPr algn="ctr"/>
            <a:r>
              <a:rPr lang="pl-PL" dirty="0">
                <a:solidFill>
                  <a:srgbClr val="FFFF00"/>
                </a:solidFill>
              </a:rPr>
              <a:t>- brak  kontroli nad czasem spędzanym w Sieci</a:t>
            </a:r>
          </a:p>
          <a:p>
            <a:pPr algn="ctr"/>
            <a:r>
              <a:rPr lang="pl-PL" dirty="0">
                <a:solidFill>
                  <a:srgbClr val="FFFF00"/>
                </a:solidFill>
              </a:rPr>
              <a:t>- porzucenie wszystkich pełnionych do tej pory ról społecznych. </a:t>
            </a:r>
          </a:p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2B699EC-377C-4BF8-9934-329705CFD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862" y="3882830"/>
            <a:ext cx="3090940" cy="231668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4AE632-A485-48EF-B946-A5CA456D4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676"/>
            <a:ext cx="12437616" cy="6858000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276DBD92-7F1E-452F-B4D4-450613B2D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5712148" cy="4191001"/>
          </a:xfrm>
        </p:spPr>
        <p:txBody>
          <a:bodyPr/>
          <a:lstStyle/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23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642">
        <p:fade/>
      </p:transition>
    </mc:Choice>
    <mc:Fallback>
      <p:transition spd="med" advTm="40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EA4A3E-9D82-47CF-BBAD-08B560F3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609601"/>
            <a:ext cx="8676222" cy="2181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Jak </a:t>
            </a:r>
            <a:r>
              <a:rPr lang="en-US" sz="41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rozpoznamy</a:t>
            </a:r>
            <a:r>
              <a:rPr lang="pl-PL" sz="41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 </a:t>
            </a:r>
            <a:r>
              <a:rPr lang="en-US" sz="41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1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uzależnie</a:t>
            </a:r>
            <a:r>
              <a:rPr lang="pl-PL" sz="41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nie  od  telewizji  (</a:t>
            </a:r>
            <a:r>
              <a:rPr lang="pl-PL" sz="4100" b="1" dirty="0" err="1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telemanię</a:t>
            </a:r>
            <a:r>
              <a:rPr lang="pl-PL" sz="41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)</a:t>
            </a:r>
            <a:r>
              <a:rPr lang="en-US" sz="4100" b="1" dirty="0">
                <a:solidFill>
                  <a:srgbClr val="00B0F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C9C311F-CD3A-485B-B7B0-0604840856BA}"/>
              </a:ext>
            </a:extLst>
          </p:cNvPr>
          <p:cNvSpPr txBox="1"/>
          <p:nvPr/>
        </p:nvSpPr>
        <p:spPr>
          <a:xfrm>
            <a:off x="221716" y="3607570"/>
            <a:ext cx="76882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- odkładanie „na później” ważnych spraw, obowiązków na rzecz telewizji</a:t>
            </a:r>
          </a:p>
          <a:p>
            <a:pPr algn="ctr"/>
            <a:r>
              <a:rPr lang="pl-PL" dirty="0">
                <a:solidFill>
                  <a:srgbClr val="FF0000"/>
                </a:solidFill>
              </a:rPr>
              <a:t>- poświęcanie zbyt małej ilości czasu rodzinie</a:t>
            </a:r>
          </a:p>
          <a:p>
            <a:pPr algn="ctr"/>
            <a:r>
              <a:rPr lang="pl-PL" dirty="0">
                <a:solidFill>
                  <a:srgbClr val="FF0000"/>
                </a:solidFill>
              </a:rPr>
              <a:t>- opuszczenie się w obowiązkach zawodowych, szkolnych</a:t>
            </a:r>
          </a:p>
          <a:p>
            <a:pPr algn="ctr"/>
            <a:r>
              <a:rPr lang="pl-PL" dirty="0">
                <a:solidFill>
                  <a:srgbClr val="FF0000"/>
                </a:solidFill>
              </a:rPr>
              <a:t>- cytowanie wypowiedzi bohaterów filmowych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E7834E-6611-465B-9ACA-2074D4863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390" y="4346234"/>
            <a:ext cx="2432515" cy="199356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452D081-D02E-42F1-86C3-556805759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168B314-6D89-476B-A55C-0339DD3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6697570" cy="3124201"/>
          </a:xfrm>
        </p:spPr>
        <p:txBody>
          <a:bodyPr/>
          <a:lstStyle/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00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812">
        <p:fade/>
      </p:transition>
    </mc:Choice>
    <mc:Fallback>
      <p:transition spd="med" advTm="228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D525A1C-EA68-4549-A807-D9D2E64725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b="10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908E52A-28FE-4028-A9E6-95FBB7EF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92D050"/>
                </a:solidFill>
              </a:rPr>
              <a:t>GDZIE SZUKAĆ POMOCY?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51B114-C66E-4FE7-B0CD-BA45C83F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700" dirty="0">
                <a:solidFill>
                  <a:srgbClr val="FFFF00"/>
                </a:solidFill>
              </a:rPr>
              <a:t>Osoba uzależniona, jak i członkowie jej rodziny może skorzystać w ramach NFZ ze świadczeń opieki psychiatrycznej oraz leczenia uzależnień (w zależności od potrzeb i stanu zdrowia) w: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solidFill>
                  <a:srgbClr val="00B0F0"/>
                </a:solidFill>
              </a:rPr>
              <a:t>poradni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solidFill>
                  <a:srgbClr val="00B0F0"/>
                </a:solidFill>
              </a:rPr>
              <a:t>ośrodku dziennym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solidFill>
                  <a:srgbClr val="00B0F0"/>
                </a:solidFill>
              </a:rPr>
              <a:t>przychodni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solidFill>
                  <a:srgbClr val="00B0F0"/>
                </a:solidFill>
              </a:rPr>
              <a:t>szpitalu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solidFill>
                  <a:srgbClr val="00B0F0"/>
                </a:solidFill>
              </a:rPr>
              <a:t>lub przez kontakt telefoniczny, który podany jest na stronie internetowej:</a:t>
            </a:r>
          </a:p>
          <a:p>
            <a:pPr>
              <a:lnSpc>
                <a:spcPct val="90000"/>
              </a:lnSpc>
            </a:pPr>
            <a:r>
              <a:rPr lang="pl-PL" sz="1700" dirty="0">
                <a:solidFill>
                  <a:srgbClr val="00B0F0"/>
                </a:solidFill>
              </a:rPr>
              <a:t>www.psychologdlawszystkich.pl</a:t>
            </a:r>
          </a:p>
          <a:p>
            <a:pPr>
              <a:lnSpc>
                <a:spcPct val="90000"/>
              </a:lnSpc>
            </a:pPr>
            <a:endParaRPr lang="pl-PL" sz="1700" dirty="0"/>
          </a:p>
          <a:p>
            <a:pPr>
              <a:lnSpc>
                <a:spcPct val="90000"/>
              </a:lnSpc>
            </a:pPr>
            <a:endParaRPr lang="pl-PL" sz="17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94BC63-7EC9-4D10-B355-4E877AD44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550" y="4638675"/>
            <a:ext cx="2962900" cy="1971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88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863">
        <p:fade/>
      </p:transition>
    </mc:Choice>
    <mc:Fallback>
      <p:transition spd="med" advTm="278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DBE4C0C-E5B9-4F2E-A5EE-99ACA2159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15000"/>
          </a:blip>
          <a:srcRect b="4255"/>
          <a:stretch/>
        </p:blipFill>
        <p:spPr>
          <a:xfrm>
            <a:off x="0" y="19050"/>
            <a:ext cx="12191980" cy="683895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7FAF2D0-1967-4A59-B2CC-3F369F58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609601"/>
            <a:ext cx="10191014" cy="90487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4800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kiedy</a:t>
            </a:r>
            <a:r>
              <a:rPr lang="en-US" sz="4800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szukać</a:t>
            </a:r>
            <a:r>
              <a:rPr lang="en-US" sz="4800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pomocy</a:t>
            </a:r>
            <a:r>
              <a:rPr lang="en-US" sz="4800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ED3B831-E67C-4740-989C-BCC8A7C1A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1" y="4067085"/>
            <a:ext cx="3609974" cy="225751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990E732-49FD-42DC-B197-2E784667DF48}"/>
              </a:ext>
            </a:extLst>
          </p:cNvPr>
          <p:cNvSpPr txBox="1"/>
          <p:nvPr/>
        </p:nvSpPr>
        <p:spPr>
          <a:xfrm>
            <a:off x="955830" y="1449088"/>
            <a:ext cx="61655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dirty="0">
              <a:solidFill>
                <a:srgbClr val="00B0F0"/>
              </a:solidFill>
            </a:endParaRPr>
          </a:p>
          <a:p>
            <a:pPr algn="ctr"/>
            <a:r>
              <a:rPr lang="pl-PL" dirty="0">
                <a:solidFill>
                  <a:srgbClr val="00B0F0"/>
                </a:solidFill>
              </a:rPr>
              <a:t>Internetoholik a także każdy inny nałogowiec </a:t>
            </a:r>
            <a:r>
              <a:rPr lang="pl-PL" dirty="0">
                <a:solidFill>
                  <a:srgbClr val="FF0000"/>
                </a:solidFill>
              </a:rPr>
              <a:t>- </a:t>
            </a:r>
            <a:r>
              <a:rPr lang="pl-PL" dirty="0">
                <a:solidFill>
                  <a:srgbClr val="FFFF00"/>
                </a:solidFill>
              </a:rPr>
              <a:t>zaniedbuje rodzinę, przyjaciół, obowiązki, nie dba o własne zdrowie, rezygnuje z innych rozrywek i przyjemności. Redukuje czas przeznaczony na sen, je byle co, a najchętniej gotowe dania.</a:t>
            </a:r>
          </a:p>
          <a:p>
            <a:pPr algn="ctr"/>
            <a:r>
              <a:rPr lang="pl-PL" dirty="0">
                <a:solidFill>
                  <a:srgbClr val="FFFF00"/>
                </a:solidFill>
              </a:rPr>
              <a:t>Osoba uzależniona niemal na pewno nie poradzi sobie z  problemem uzależnienia. </a:t>
            </a:r>
            <a:r>
              <a:rPr lang="pl-PL" dirty="0">
                <a:solidFill>
                  <a:srgbClr val="92D050"/>
                </a:solidFill>
              </a:rPr>
              <a:t>Pomocą może być  rodzina, a także specjalne grupy wsparcia</a:t>
            </a:r>
            <a:r>
              <a:rPr lang="pl-PL" dirty="0">
                <a:solidFill>
                  <a:srgbClr val="FF0000"/>
                </a:solidFill>
              </a:rPr>
              <a:t>. Pamiętajmy, że uzależnienie od telewizji, gier, komputera jest równie groźne, co inne nałogi. Jeśli zbagatelizujemy problem, nie uda się nam go rozwiązać.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55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636">
        <p:fade/>
      </p:transition>
    </mc:Choice>
    <mc:Fallback>
      <p:transition spd="med" advTm="296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3|2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6|5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3|1.3|1.2|1.4|1.2|1|1.3|1.3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|1.7|1.7|1.4|1.5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|3.3|3.4|2.4|1.5|2.9|2.6|2.9|4.7|4.4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1|2.5|2.6|3.3|3.2|3|2.2|2.5|2.3|2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1|3.3|3.4|3.3|4.2|4.2|3.8|2.9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|3.4|2.6|2.3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9.2|1.3|1.3|1.3|1.3|3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1|15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Siatk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iat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705</Words>
  <Application>Microsoft Office PowerPoint</Application>
  <PresentationFormat>Panoramiczny</PresentationFormat>
  <Paragraphs>85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HGGothicE</vt:lpstr>
      <vt:lpstr>Arial</vt:lpstr>
      <vt:lpstr>Arial Nova</vt:lpstr>
      <vt:lpstr>Century Gothic</vt:lpstr>
      <vt:lpstr>Wingdings</vt:lpstr>
      <vt:lpstr>Siatka</vt:lpstr>
      <vt:lpstr>Objawy nietypowych uzależnień</vt:lpstr>
      <vt:lpstr>Prezentacja programu PowerPoint</vt:lpstr>
      <vt:lpstr>Prezentacja programu PowerPoint</vt:lpstr>
      <vt:lpstr> </vt:lpstr>
      <vt:lpstr>          Jak rozpoznamy uzależnienie od gier komputerowych?</vt:lpstr>
      <vt:lpstr>Jak   rozpoznamy   uzależnienie   od komputera   tzw. infoholizm  ?</vt:lpstr>
      <vt:lpstr>Jak rozpoznamy   uzależnienie  od  telewizji  (telemanię)?</vt:lpstr>
      <vt:lpstr>GDZIE SZUKAĆ POMOCY?</vt:lpstr>
      <vt:lpstr>kiedy szukać pomocy?</vt:lpstr>
      <vt:lpstr>Jak  może  pomóc  rodzina?</vt:lpstr>
      <vt:lpstr>Jak  można  pomóc  samemu  sobie?</vt:lpstr>
      <vt:lpstr>Dziękujemy za uwagę   prezentację przygotowała dla państwa           Monika Dorosińska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Objawy nietypowych uzależnień</dc:title>
  <dc:creator>MAREXD</dc:creator>
  <cp:lastModifiedBy>MAREXD</cp:lastModifiedBy>
  <cp:revision>3</cp:revision>
  <dcterms:created xsi:type="dcterms:W3CDTF">2020-12-13T19:33:42Z</dcterms:created>
  <dcterms:modified xsi:type="dcterms:W3CDTF">2020-12-13T19:52:18Z</dcterms:modified>
</cp:coreProperties>
</file>