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5" r:id="rId12"/>
    <p:sldId id="267" r:id="rId13"/>
    <p:sldId id="25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A9FC-E9AA-4CB6-9927-FAC06DFAF43A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FDE58-D97F-4DE3-BD54-92642BB35F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FDE58-D97F-4DE3-BD54-92642BB35F1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829494-CAD9-4E97-BEC5-7CA0B4D55109}" type="datetimeFigureOut">
              <a:rPr lang="pl-PL" smtClean="0"/>
              <a:pPr/>
              <a:t>16.12.2020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118DFA-3C24-4DCF-87E5-E771DBC5C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adnikzdrowie.pl/zdrowie/uklad-krwionosny/choroby-ukladu-krazenia-przyczyny-objawy-profilaktyka-aa-EiAe-qjmM-j4j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doppelherz.pl/wiedza-i-porady/zrodla-magnezu/" TargetMode="External"/><Relationship Id="rId4" Type="http://schemas.openxmlformats.org/officeDocument/2006/relationships/hyperlink" Target="https://www.dbajoserce.pl/choroby-serca/czynniki-ryzy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eart-1450300_1280-removebg-preview.png"/>
          <p:cNvPicPr>
            <a:picLocks noChangeAspect="1"/>
          </p:cNvPicPr>
          <p:nvPr/>
        </p:nvPicPr>
        <p:blipFill>
          <a:blip r:embed="rId2" cstate="print"/>
          <a:srcRect r="11225"/>
          <a:stretch>
            <a:fillRect/>
          </a:stretch>
        </p:blipFill>
        <p:spPr>
          <a:xfrm>
            <a:off x="3644280" y="-459432"/>
            <a:ext cx="5499720" cy="33843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348880"/>
            <a:ext cx="8062912" cy="1470025"/>
          </a:xfrm>
        </p:spPr>
        <p:txBody>
          <a:bodyPr>
            <a:normAutofit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Serce nie sługa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52536" y="4221088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Trochę przydatnej wiedzy, </a:t>
            </a:r>
          </a:p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ciekawostek o sercu </a:t>
            </a:r>
          </a:p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oraz mini-poradnik,</a:t>
            </a:r>
          </a:p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jak o swoje serce dbać!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heart-1450300_1280-removebg-preview.png"/>
          <p:cNvPicPr>
            <a:picLocks noChangeAspect="1"/>
          </p:cNvPicPr>
          <p:nvPr/>
        </p:nvPicPr>
        <p:blipFill>
          <a:blip r:embed="rId2" cstate="print"/>
          <a:srcRect r="5278"/>
          <a:stretch>
            <a:fillRect/>
          </a:stretch>
        </p:blipFill>
        <p:spPr>
          <a:xfrm>
            <a:off x="0" y="-243408"/>
            <a:ext cx="436989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Serce za nimi nie przepada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575376" cy="503582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Aby </a:t>
            </a:r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zadbać o serce</a:t>
            </a:r>
            <a:r>
              <a:rPr lang="pl-PL" dirty="0" smtClean="0"/>
              <a:t>, należy </a:t>
            </a:r>
            <a:r>
              <a:rPr lang="pl-PL" dirty="0" smtClean="0">
                <a:solidFill>
                  <a:schemeClr val="accent2"/>
                </a:solidFill>
              </a:rPr>
              <a:t>wyeliminować z codziennej diety słodycze</a:t>
            </a:r>
            <a:r>
              <a:rPr lang="pl-PL" dirty="0" smtClean="0"/>
              <a:t>. Zawierają one </a:t>
            </a:r>
            <a:r>
              <a:rPr lang="pl-PL" dirty="0" smtClean="0">
                <a:solidFill>
                  <a:schemeClr val="accent2"/>
                </a:solidFill>
              </a:rPr>
              <a:t>mnóstwo cukrów prostych</a:t>
            </a:r>
            <a:r>
              <a:rPr lang="pl-PL" dirty="0" smtClean="0"/>
              <a:t>, a nierzadko różne szkodliwe dodatki. Z reguły nie mają wartości odżywczych, więc warto ograniczyć ich spożywanie lub całkowicie z nich zrezygnować. </a:t>
            </a:r>
          </a:p>
          <a:p>
            <a:endParaRPr lang="pl-PL" dirty="0" smtClean="0"/>
          </a:p>
          <a:p>
            <a:r>
              <a:rPr lang="pl-PL" dirty="0" smtClean="0"/>
              <a:t>Poza cukrem, negatywnie na zdrowie serca wpływa również </a:t>
            </a:r>
            <a:r>
              <a:rPr lang="pl-PL" dirty="0" smtClean="0">
                <a:solidFill>
                  <a:schemeClr val="accent2"/>
                </a:solidFill>
              </a:rPr>
              <a:t>sól</a:t>
            </a:r>
            <a:r>
              <a:rPr lang="pl-PL" dirty="0" smtClean="0"/>
              <a:t>. </a:t>
            </a:r>
            <a:r>
              <a:rPr lang="pl-PL" dirty="0" smtClean="0">
                <a:solidFill>
                  <a:schemeClr val="accent2"/>
                </a:solidFill>
              </a:rPr>
              <a:t>Optymalna ilość </a:t>
            </a:r>
            <a:r>
              <a:rPr lang="pl-PL" dirty="0" smtClean="0"/>
              <a:t>jej dziennego spożycia nie powinna przekraczać </a:t>
            </a:r>
            <a:r>
              <a:rPr lang="pl-PL" dirty="0" smtClean="0">
                <a:solidFill>
                  <a:schemeClr val="accent2"/>
                </a:solidFill>
              </a:rPr>
              <a:t>połowy małej łyżeczki</a:t>
            </a:r>
            <a:r>
              <a:rPr lang="pl-PL" dirty="0" smtClean="0"/>
              <a:t>. Nadmiar powoduje nadciśnienie. </a:t>
            </a:r>
          </a:p>
          <a:p>
            <a:endParaRPr lang="pl-PL" dirty="0" smtClean="0"/>
          </a:p>
          <a:p>
            <a:r>
              <a:rPr lang="pl-PL" dirty="0" smtClean="0"/>
              <a:t>Należy pamiętać, że sól bardzo często stosowana jest w żywności </a:t>
            </a:r>
            <a:r>
              <a:rPr lang="pl-PL" dirty="0" err="1" smtClean="0"/>
              <a:t>wysokoprzetworzonej</a:t>
            </a:r>
            <a:r>
              <a:rPr lang="pl-PL" dirty="0" smtClean="0"/>
              <a:t>. Dotyczy to na przykład konserw, mieszanek przyprawowych czy wędlin, które warto mocno ograniczyć. Warto zerknąć na skład kupowanych produktów, bo znajdziemy ją... nawet w ciastkach!</a:t>
            </a:r>
            <a:endParaRPr lang="pl-PL" dirty="0"/>
          </a:p>
        </p:txBody>
      </p:sp>
      <p:pic>
        <p:nvPicPr>
          <p:cNvPr id="5" name="Obraz 4" descr="salt-3285024_640-removebg-preview.png"/>
          <p:cNvPicPr>
            <a:picLocks noChangeAspect="1"/>
          </p:cNvPicPr>
          <p:nvPr/>
        </p:nvPicPr>
        <p:blipFill>
          <a:blip r:embed="rId2" cstate="print"/>
          <a:srcRect l="8001" r="38883" b="27710"/>
          <a:stretch>
            <a:fillRect/>
          </a:stretch>
        </p:blipFill>
        <p:spPr>
          <a:xfrm rot="21445770">
            <a:off x="7396339" y="4168672"/>
            <a:ext cx="890197" cy="734717"/>
          </a:xfrm>
          <a:prstGeom prst="rect">
            <a:avLst/>
          </a:prstGeom>
        </p:spPr>
      </p:pic>
      <p:pic>
        <p:nvPicPr>
          <p:cNvPr id="6" name="Obraz 5" descr="sugar-2263618_1280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988840"/>
            <a:ext cx="248427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vegetables-1212845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44824"/>
            <a:ext cx="3099817" cy="1745392"/>
          </a:xfrm>
          <a:prstGeom prst="rect">
            <a:avLst/>
          </a:prstGeom>
        </p:spPr>
      </p:pic>
      <p:pic>
        <p:nvPicPr>
          <p:cNvPr id="5131" name="Picture 11" descr="C:\Users\eciak\AppData\Local\Microsoft\Windows\INetCache\IE\OK0Q0RDD\bread_PNG228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3874" y="836712"/>
            <a:ext cx="1287806" cy="1412776"/>
          </a:xfrm>
          <a:prstGeom prst="rect">
            <a:avLst/>
          </a:prstGeom>
          <a:noFill/>
        </p:spPr>
      </p:pic>
      <p:pic>
        <p:nvPicPr>
          <p:cNvPr id="5124" name="Picture 4" descr="C:\Users\eciak\AppData\Local\Microsoft\Windows\INetCache\IE\4WJ2YQ2P\Discus_fish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05064"/>
            <a:ext cx="2683338" cy="2683338"/>
          </a:xfrm>
          <a:prstGeom prst="rect">
            <a:avLst/>
          </a:prstGeom>
          <a:noFill/>
        </p:spPr>
      </p:pic>
      <p:pic>
        <p:nvPicPr>
          <p:cNvPr id="5121" name="Picture 1" descr="C:\Users\eciak\AppData\Local\Microsoft\Windows\INetCache\IE\OCM41T7X\Olive-Oil-PNG-Image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1440160" cy="144016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546088"/>
          </a:xfrm>
        </p:spPr>
        <p:txBody>
          <a:bodyPr>
            <a:normAutofit fontScale="77500" lnSpcReduction="20000"/>
          </a:bodyPr>
          <a:lstStyle/>
          <a:p>
            <a:pPr>
              <a:buFont typeface="Webdings" pitchFamily="18" charset="2"/>
              <a:buChar char="Y"/>
            </a:pPr>
            <a:r>
              <a:rPr lang="pl-PL" dirty="0" smtClean="0"/>
              <a:t>Podstawą diety dobrej dla serca są pełnoziarniste produkty zbożowe,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warzywa oraz owoce, które warto spożywać przy praktycznie każdym posiłku (wybierz produkty surowe i jak najmniej przetworzone)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Różnorodność pokarmów, dlatego należy uważać na monotonię w jadłospisie. 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Ważne jest też dostarczanie organizmowi tłuszczów roślinnych  (tzw. Nienasyconych), np. w postaci oliwy z oliwek. 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pamiętaj również o spożywaniu tłustych ryb morskich, które dzięki obecności kwasów omega-3 przyczyniają się do obniżenia ilości złego cholesterolu.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725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Co jeść, by serce było zdrowe? 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Źródła magnez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9DFEB"/>
              </a:clrFrom>
              <a:clrTo>
                <a:srgbClr val="D9DFEB">
                  <a:alpha val="0"/>
                </a:srgbClr>
              </a:clrTo>
            </a:clrChange>
            <a:lum bright="20000" contrast="-20000"/>
          </a:blip>
          <a:srcRect/>
          <a:stretch>
            <a:fillRect/>
          </a:stretch>
        </p:blipFill>
        <p:spPr bwMode="auto">
          <a:xfrm>
            <a:off x="4823520" y="3120561"/>
            <a:ext cx="4320480" cy="373743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99729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Produkty które kocha Twoje serce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223448" cy="5035824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buFont typeface="Century Gothic" pitchFamily="34" charset="0"/>
              <a:buChar char="♥"/>
            </a:pPr>
            <a:r>
              <a:rPr lang="pl-PL" dirty="0" smtClean="0"/>
              <a:t> Najzdrowsze są mięsa drobiowe, cielęce i wołowe. Aby dodatkowo zadbać o zdrowie serca, należy pamiętać także o dostarczaniu do organizmu podstawowych składników mineralnych oraz odżywczych.</a:t>
            </a:r>
          </a:p>
          <a:p>
            <a:pPr>
              <a:buSzPct val="100000"/>
              <a:buFont typeface="Century Gothic" pitchFamily="34" charset="0"/>
              <a:buChar char="♥"/>
            </a:pPr>
            <a:endParaRPr lang="pl-PL" dirty="0" smtClean="0"/>
          </a:p>
          <a:p>
            <a:pPr>
              <a:buSzPct val="100000"/>
              <a:buFont typeface="Century Gothic" pitchFamily="34" charset="0"/>
              <a:buChar char="♥"/>
            </a:pPr>
            <a:r>
              <a:rPr lang="pl-PL" dirty="0" smtClean="0"/>
              <a:t> Dla układu sercowego największe znaczenie mają: magnez, potas oraz wapń. </a:t>
            </a:r>
          </a:p>
          <a:p>
            <a:pPr>
              <a:buSzPct val="100000"/>
              <a:buFont typeface="Century Gothic" pitchFamily="34" charset="0"/>
              <a:buChar char="♥"/>
            </a:pPr>
            <a:endParaRPr lang="pl-PL" dirty="0" smtClean="0"/>
          </a:p>
          <a:p>
            <a:pPr>
              <a:buSzPct val="100000"/>
              <a:buFont typeface="Century Gothic" pitchFamily="34" charset="0"/>
              <a:buChar char="♥"/>
            </a:pPr>
            <a:r>
              <a:rPr lang="pl-PL" dirty="0" smtClean="0"/>
              <a:t> Warto więc włączyć do diety  </a:t>
            </a:r>
            <a:r>
              <a:rPr lang="pl-PL" u="sng" dirty="0" smtClean="0">
                <a:solidFill>
                  <a:schemeClr val="accent1">
                    <a:lumMod val="75000"/>
                  </a:schemeClr>
                </a:solidFill>
              </a:rPr>
              <a:t>produkty zdrowe dla serca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l-PL" dirty="0" smtClean="0">
                <a:solidFill>
                  <a:schemeClr val="tx1"/>
                </a:solidFill>
              </a:rPr>
              <a:t>takie </a:t>
            </a:r>
            <a:r>
              <a:rPr lang="pl-PL" dirty="0" smtClean="0"/>
              <a:t>jak: orzechy, awokado, szpinak, </a:t>
            </a:r>
            <a:r>
              <a:rPr lang="pl-PL" dirty="0" smtClean="0">
                <a:solidFill>
                  <a:schemeClr val="tx1"/>
                </a:solidFill>
              </a:rPr>
              <a:t>kakao, pestki dyni,</a:t>
            </a:r>
          </a:p>
          <a:p>
            <a:pPr>
              <a:buSzPct val="100000"/>
            </a:pPr>
            <a:r>
              <a:rPr lang="pl-PL" dirty="0" smtClean="0">
                <a:solidFill>
                  <a:schemeClr val="tx1"/>
                </a:solidFill>
              </a:rPr>
              <a:t> banany czy </a:t>
            </a:r>
            <a:r>
              <a:rPr lang="pl-PL" dirty="0" smtClean="0"/>
              <a:t>rośliny strączkowe.</a:t>
            </a:r>
          </a:p>
          <a:p>
            <a:pPr>
              <a:buSzPct val="100000"/>
              <a:buFont typeface="Century Gothic" pitchFamily="34" charset="0"/>
              <a:buChar char="♥"/>
            </a:pPr>
            <a:endParaRPr lang="pl-PL" dirty="0" smtClean="0"/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Magnez w jedzeniu</a:t>
            </a:r>
            <a:r>
              <a:rPr lang="pl-PL" b="1" dirty="0" smtClean="0"/>
              <a:t>: kasza gryczana</a:t>
            </a:r>
            <a:r>
              <a:rPr lang="pl-PL" b="1" dirty="0" smtClean="0">
                <a:solidFill>
                  <a:schemeClr val="bg1"/>
                </a:solidFill>
              </a:rPr>
              <a:t>, groch, fasola, produkty z </a:t>
            </a:r>
            <a:r>
              <a:rPr lang="pl-PL" b="1" dirty="0" smtClean="0"/>
              <a:t>pełnego przemiału, otręby, kiełki </a:t>
            </a:r>
            <a:r>
              <a:rPr lang="pl-PL" b="1" dirty="0" smtClean="0">
                <a:solidFill>
                  <a:schemeClr val="bg1"/>
                </a:solidFill>
              </a:rPr>
              <a:t>zbóż, orzechy oraz banany;</a:t>
            </a: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Wapń w jedzeniu</a:t>
            </a:r>
            <a:r>
              <a:rPr lang="pl-PL" b="1" dirty="0" smtClean="0"/>
              <a:t>: sery, jogurty, kefiry</a:t>
            </a:r>
            <a:r>
              <a:rPr lang="pl-PL" b="1" dirty="0" smtClean="0">
                <a:solidFill>
                  <a:schemeClr val="bg1"/>
                </a:solidFill>
              </a:rPr>
              <a:t>, mleko, z produktów roślinnych </a:t>
            </a:r>
            <a:r>
              <a:rPr lang="pl-PL" b="1" dirty="0" smtClean="0"/>
              <a:t>– warzywa kapustne takie jak kapu</a:t>
            </a:r>
            <a:r>
              <a:rPr lang="pl-PL" b="1" dirty="0" smtClean="0">
                <a:solidFill>
                  <a:schemeClr val="bg1"/>
                </a:solidFill>
              </a:rPr>
              <a:t>sta</a:t>
            </a:r>
            <a:r>
              <a:rPr lang="pl-PL" b="1" dirty="0" smtClean="0"/>
              <a:t>, </a:t>
            </a:r>
            <a:r>
              <a:rPr lang="pl-PL" b="1" dirty="0" smtClean="0">
                <a:solidFill>
                  <a:schemeClr val="bg1"/>
                </a:solidFill>
              </a:rPr>
              <a:t>brokuł, kalarepa, warzywa </a:t>
            </a:r>
            <a:r>
              <a:rPr lang="pl-PL" b="1" dirty="0" smtClean="0"/>
              <a:t>strączkowe;</a:t>
            </a: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Potas w jedzeniu</a:t>
            </a:r>
            <a:r>
              <a:rPr lang="pl-PL" b="1" dirty="0" smtClean="0"/>
              <a:t>: pomidory, </a:t>
            </a:r>
            <a:r>
              <a:rPr lang="pl-PL" b="1" dirty="0" smtClean="0">
                <a:solidFill>
                  <a:schemeClr val="bg1"/>
                </a:solidFill>
              </a:rPr>
              <a:t>ziemniaki, marchew, produkty zbożowe </a:t>
            </a:r>
            <a:r>
              <a:rPr lang="pl-PL" b="1" dirty="0" smtClean="0"/>
              <a:t>z pełnego przemiału.</a:t>
            </a:r>
          </a:p>
          <a:p>
            <a:pPr>
              <a:buSzPct val="100000"/>
              <a:buFont typeface="Century Gothic" pitchFamily="34" charset="0"/>
              <a:buChar char="♥"/>
            </a:pP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Polecane strony: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</p:spPr>
        <p:txBody>
          <a:bodyPr>
            <a:normAutofit/>
          </a:bodyPr>
          <a:lstStyle/>
          <a:p>
            <a:r>
              <a:rPr lang="pl-PL" sz="2000" dirty="0" smtClean="0">
                <a:hlinkClick r:id="rId3"/>
              </a:rPr>
              <a:t>https://www.poradnikzdrowie.pl/zdrowie/uklad-krwionosny/choroby-ukladu-krazenia-przyczyny-objawy-profilaktyka-aa-EiAe-qjmM-j4ji.html</a:t>
            </a:r>
            <a:r>
              <a:rPr lang="pl-PL" sz="2000" dirty="0" smtClean="0"/>
              <a:t> </a:t>
            </a:r>
          </a:p>
          <a:p>
            <a:r>
              <a:rPr lang="pl-PL" sz="2000" dirty="0" smtClean="0">
                <a:hlinkClick r:id="rId4"/>
              </a:rPr>
              <a:t>https://www.dbajoserce.pl/choroby-serca/czynniki-ryzyka</a:t>
            </a:r>
            <a:r>
              <a:rPr lang="pl-PL" sz="2000" dirty="0" smtClean="0"/>
              <a:t> </a:t>
            </a:r>
          </a:p>
          <a:p>
            <a:r>
              <a:rPr lang="pl-PL" sz="2000" dirty="0" smtClean="0">
                <a:hlinkClick r:id="rId5"/>
              </a:rPr>
              <a:t>https://www.doppelherz.pl/wiedza-i-porady/zrodla-magnezu/</a:t>
            </a:r>
            <a:r>
              <a:rPr lang="pl-PL" sz="2000" dirty="0" smtClean="0"/>
              <a:t> 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 algn="r">
              <a:buNone/>
            </a:pPr>
            <a:endParaRPr lang="pl-PL" sz="2000" dirty="0" smtClean="0"/>
          </a:p>
          <a:p>
            <a:pPr algn="r">
              <a:buNone/>
            </a:pPr>
            <a:r>
              <a:rPr lang="pl-PL" sz="2800" dirty="0" smtClean="0"/>
              <a:t>Dziękuję za uwagę</a:t>
            </a:r>
          </a:p>
          <a:p>
            <a:pPr algn="r">
              <a:buNone/>
            </a:pPr>
            <a:r>
              <a:rPr lang="pl-PL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 Kremiec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5" name="Obraz 4" descr="9029fa6d4e3a4c72f8f12bb693e7ad9a9f4bf40d7d601de6f088990028411d59.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149080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Dokumenty do kontroli  !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381000" y="1412776"/>
            <a:ext cx="8007424" cy="5040560"/>
          </a:xfrm>
        </p:spPr>
        <p:txBody>
          <a:bodyPr>
            <a:normAutofit fontScale="92500"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WYGLĄD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– ma wielkość zaciśniętej dłoni i podobnie do niej wygląda, mieści się w środku klatki piersiowej, ale jego koniuszek skierowany jest w lewo</a:t>
            </a:r>
          </a:p>
          <a:p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WAGA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. około 1/200 masy całego ciała- Średnia waga serca waha się od 220 gramów u kobiet do 350 gramów u mężczyzn </a:t>
            </a:r>
          </a:p>
          <a:p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DŁUGOŚĆ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łączna długość wszystkich naczyń, które doprowadzają krew do naszych komórek wynosi ponad 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100 tysięcy kilometrów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. 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To wystarczy, aby opasać kulę ziemską 2,5 </a:t>
            </a:r>
            <a:r>
              <a:rPr lang="pl-PL" sz="2400" b="1" dirty="0" err="1" smtClean="0">
                <a:latin typeface="Calibri" pitchFamily="34" charset="0"/>
                <a:cs typeface="Calibri" pitchFamily="34" charset="0"/>
              </a:rPr>
              <a:t>raza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!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WIEK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  formuje się między 2-3 </a:t>
            </a:r>
            <a:r>
              <a:rPr lang="pl-PL" sz="2400" dirty="0" err="1" smtClean="0">
                <a:latin typeface="Calibri" pitchFamily="34" charset="0"/>
                <a:cs typeface="Calibri" pitchFamily="34" charset="0"/>
              </a:rPr>
              <a:t>tyg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 ciąży, a jego  budowa pozwala  na sprawne działanie przez 120-150 lat</a:t>
            </a:r>
          </a:p>
          <a:p>
            <a:endParaRPr lang="pl-PL" dirty="0"/>
          </a:p>
        </p:txBody>
      </p:sp>
      <p:pic>
        <p:nvPicPr>
          <p:cNvPr id="6" name="Obraz 5" descr="energy-certificate-428300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256166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Garść faktów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743400"/>
          </a:xfrm>
        </p:spPr>
        <p:txBody>
          <a:bodyPr>
            <a:normAutofit fontScale="70000" lnSpcReduction="20000"/>
          </a:bodyPr>
          <a:lstStyle/>
          <a:p>
            <a:pPr>
              <a:buFont typeface="Webdings" pitchFamily="18" charset="2"/>
              <a:buChar char="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WYDAJNOŚĆ</a:t>
            </a:r>
            <a:r>
              <a:rPr lang="pl-PL" dirty="0" smtClean="0"/>
              <a:t> w ciągu minuty pompuje 5 – 6 litrów krwi</a:t>
            </a:r>
          </a:p>
          <a:p>
            <a:pPr>
              <a:buFont typeface="Webdings" pitchFamily="18" charset="2"/>
              <a:buChar char=""/>
            </a:pPr>
            <a:endParaRPr lang="pl-PL" dirty="0" smtClean="0"/>
          </a:p>
          <a:p>
            <a:pPr>
              <a:buFont typeface="Webdings" pitchFamily="18" charset="2"/>
              <a:buChar char="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TĘTNO</a:t>
            </a:r>
            <a:r>
              <a:rPr lang="pl-PL" dirty="0" smtClean="0"/>
              <a:t> Spoczynkowe tętno różni się u dorosłych i u dzieci. U zdrowego człowieka wynosi ono około 70-80 uderzeń na minutę, natomiast u małego dziecka ponad 120</a:t>
            </a:r>
          </a:p>
          <a:p>
            <a:pPr>
              <a:buFont typeface="Webdings" pitchFamily="18" charset="2"/>
              <a:buChar char=""/>
            </a:pPr>
            <a:endParaRPr lang="pl-PL" dirty="0" smtClean="0"/>
          </a:p>
          <a:p>
            <a:pPr>
              <a:buFont typeface="Webdings" pitchFamily="18" charset="2"/>
              <a:buChar char="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</a:t>
            </a:r>
            <a:r>
              <a:rPr lang="pl-PL" dirty="0" smtClean="0"/>
              <a:t> Kurczy się około 115 tysięcy razy dziennie </a:t>
            </a:r>
            <a:r>
              <a:rPr lang="pl-PL" b="1" dirty="0" smtClean="0"/>
              <a:t>. </a:t>
            </a:r>
            <a:r>
              <a:rPr lang="pl-PL" dirty="0" smtClean="0"/>
              <a:t>Serca w ciągu życia człowieka wykonuje nawet 2,5 miliarda uderzeń! </a:t>
            </a:r>
          </a:p>
          <a:p>
            <a:pPr>
              <a:buFont typeface="Webdings" pitchFamily="18" charset="2"/>
              <a:buChar char=""/>
            </a:pPr>
            <a:endParaRPr lang="pl-PL" dirty="0" smtClean="0"/>
          </a:p>
          <a:p>
            <a:pPr>
              <a:buFont typeface="Webdings" pitchFamily="18" charset="2"/>
              <a:buChar char="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POJEMNOŚĆ</a:t>
            </a:r>
            <a:r>
              <a:rPr lang="pl-PL" dirty="0" smtClean="0"/>
              <a:t> Pojedynczy skurcz serca pompuje 60 – 80 mililitrów krwi do aorty, a w </a:t>
            </a:r>
            <a:r>
              <a:rPr lang="pl-PL" b="1" dirty="0" smtClean="0"/>
              <a:t> </a:t>
            </a:r>
            <a:r>
              <a:rPr lang="pl-PL" dirty="0" smtClean="0"/>
              <a:t>ciągu jednej minuty serce przetacza ponad 5 litrów krwi. Łącznie daje to ponad 170 milionów litrów przepompowanej krwi.</a:t>
            </a:r>
          </a:p>
          <a:p>
            <a:pPr>
              <a:buFont typeface="Webdings" pitchFamily="18" charset="2"/>
              <a:buChar char=""/>
            </a:pPr>
            <a:endParaRPr lang="pl-PL" dirty="0" smtClean="0"/>
          </a:p>
          <a:p>
            <a:pPr>
              <a:buFont typeface="Webdings" pitchFamily="18" charset="2"/>
              <a:buChar char="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 ŚWIĘTO </a:t>
            </a:r>
            <a:r>
              <a:rPr lang="pl-PL" dirty="0" smtClean="0"/>
              <a:t>- Światowy Dzień Serca przypada na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28 września</a:t>
            </a:r>
          </a:p>
          <a:p>
            <a:pPr>
              <a:buFont typeface="Webdings" pitchFamily="18" charset="2"/>
              <a:buChar char=""/>
            </a:pPr>
            <a:endParaRPr lang="pl-PL" dirty="0"/>
          </a:p>
        </p:txBody>
      </p:sp>
      <p:pic>
        <p:nvPicPr>
          <p:cNvPr id="10" name="Obraz 9" descr="chamomile-5313273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40925" cy="1556792"/>
          </a:xfrm>
          <a:prstGeom prst="rect">
            <a:avLst/>
          </a:prstGeom>
        </p:spPr>
      </p:pic>
      <p:pic>
        <p:nvPicPr>
          <p:cNvPr id="1034" name="Picture 10" descr="C:\Users\eciak\AppData\Local\Microsoft\Windows\INetCache\IE\4WJ2YQ2P\love-303176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96685">
            <a:off x="636017" y="444648"/>
            <a:ext cx="872621" cy="838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  <a:latin typeface="Arial"/>
                <a:ea typeface="Times New Roman"/>
                <a:cs typeface="Times New Roman"/>
              </a:rPr>
              <a:t>Strzeż się poniedziałków!</a:t>
            </a:r>
            <a:r>
              <a:rPr lang="pl-PL" dirty="0" smtClean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pl-PL" dirty="0" smtClean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23448" cy="4891808"/>
          </a:xfrm>
        </p:spPr>
        <p:txBody>
          <a:bodyPr/>
          <a:lstStyle/>
          <a:p>
            <a:r>
              <a:rPr lang="pl-PL" dirty="0" smtClean="0"/>
              <a:t>Nie ma w tym żadnej przesady. </a:t>
            </a:r>
          </a:p>
          <a:p>
            <a:endParaRPr lang="pl-PL" dirty="0" smtClean="0"/>
          </a:p>
          <a:p>
            <a:r>
              <a:rPr lang="pl-PL" dirty="0" smtClean="0"/>
              <a:t>Statystycznie-  </a:t>
            </a:r>
            <a:r>
              <a:rPr lang="pl-PL" dirty="0" smtClean="0">
                <a:solidFill>
                  <a:schemeClr val="accent1"/>
                </a:solidFill>
              </a:rPr>
              <a:t>najwięcej zawałów </a:t>
            </a:r>
            <a:r>
              <a:rPr lang="pl-PL" dirty="0" smtClean="0"/>
              <a:t>notuje się w </a:t>
            </a:r>
            <a:r>
              <a:rPr lang="pl-P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poniedziałek rano – między 6 a 12.</a:t>
            </a:r>
          </a:p>
          <a:p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Jedną z przyczyn może być </a:t>
            </a:r>
            <a:r>
              <a:rPr lang="pl-PL" b="1" dirty="0" smtClean="0">
                <a:solidFill>
                  <a:schemeClr val="accent1"/>
                </a:solidFill>
              </a:rPr>
              <a:t>stres</a:t>
            </a:r>
            <a:r>
              <a:rPr lang="pl-PL" dirty="0" smtClean="0"/>
              <a:t> i gwałtowny wzrost adrenaliny (hormonu odpowiadającego za stres)  powoduje to często wewnętrzne krzepnięcie krwi. Stąd już tylko krok do wystąpienia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zatorów i zawału serca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3" descr="monday-4347507_64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789040"/>
            <a:ext cx="2980795" cy="39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Nowe serce?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37976"/>
          </a:xfrm>
        </p:spPr>
        <p:txBody>
          <a:bodyPr>
            <a:normAutofit fontScale="77500" lnSpcReduction="20000"/>
          </a:bodyPr>
          <a:lstStyle/>
          <a:p>
            <a:pPr>
              <a:buFont typeface="Webdings" pitchFamily="18" charset="2"/>
              <a:buChar char="Y"/>
            </a:pPr>
            <a:r>
              <a:rPr lang="pl-PL" dirty="0" smtClean="0"/>
              <a:t>Pionierem przeszczepów serca w Polsce był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Zbigniew Religa</a:t>
            </a:r>
            <a:r>
              <a:rPr lang="pl-PL" dirty="0" smtClean="0"/>
              <a:t> ( pierwszy udany przeszczep wykonany w Zabrzu w 1985 roku)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Na świecie technika ta pierwszy raz została zastosowana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1967</a:t>
            </a:r>
            <a:r>
              <a:rPr lang="pl-PL" dirty="0" smtClean="0"/>
              <a:t> r., ale pierwszy pacjent poddany przeszczepowi zmarł po 18 dniach 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W naszym kraju przeprowadza się niemal tysiąc transplantacji rocznie, z czego około 80 dotyczy serca. 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Pacjenci po przeszczepach mogą żyć jeszcze ponad 30 la</a:t>
            </a:r>
            <a:endParaRPr lang="pl-PL" dirty="0"/>
          </a:p>
        </p:txBody>
      </p:sp>
      <p:pic>
        <p:nvPicPr>
          <p:cNvPr id="4" name="Obraz 3" descr="daisy-712892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58611">
            <a:off x="4446172" y="70280"/>
            <a:ext cx="2586733" cy="1906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08112"/>
          </a:xfrm>
        </p:spPr>
        <p:txBody>
          <a:bodyPr/>
          <a:lstStyle/>
          <a:p>
            <a:r>
              <a:rPr lang="pl-PL" dirty="0" smtClean="0"/>
              <a:t>Rozrusznik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465968"/>
          </a:xfrm>
        </p:spPr>
        <p:txBody>
          <a:bodyPr>
            <a:normAutofit fontScale="85000" lnSpcReduction="20000"/>
          </a:bodyPr>
          <a:lstStyle/>
          <a:p>
            <a:pPr>
              <a:buFont typeface="Webdings" pitchFamily="18" charset="2"/>
              <a:buChar char="Y"/>
            </a:pPr>
            <a:r>
              <a:rPr lang="pl-PL" dirty="0" smtClean="0"/>
              <a:t>Serce ma własny układ elektryczny pobudzający jego pracę, dzięki czemu </a:t>
            </a:r>
            <a:r>
              <a:rPr lang="pl-PL" b="1" dirty="0" smtClean="0"/>
              <a:t>może bić także po wyjęciu z ciała</a:t>
            </a:r>
            <a:r>
              <a:rPr lang="pl-PL" dirty="0" smtClean="0"/>
              <a:t>, ale gdy szwankuje ten system, konieczny jest tzw. sztucy rozrusznik serca 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Pierwszy rozrusznik serca wszczepiono w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1958 </a:t>
            </a:r>
            <a:r>
              <a:rPr lang="pl-PL" dirty="0" smtClean="0"/>
              <a:t>roku Szwedowi </a:t>
            </a:r>
            <a:r>
              <a:rPr lang="pl-PL" dirty="0" err="1" smtClean="0"/>
              <a:t>Arne</a:t>
            </a:r>
            <a:r>
              <a:rPr lang="pl-PL" dirty="0" smtClean="0"/>
              <a:t> </a:t>
            </a:r>
            <a:r>
              <a:rPr lang="pl-PL" dirty="0" err="1" smtClean="0"/>
              <a:t>Larsson’owi</a:t>
            </a:r>
            <a:r>
              <a:rPr lang="pl-PL" dirty="0" smtClean="0"/>
              <a:t>.</a:t>
            </a:r>
          </a:p>
          <a:p>
            <a:pPr>
              <a:buFont typeface="Webdings" pitchFamily="18" charset="2"/>
              <a:buChar char="Y"/>
            </a:pPr>
            <a:endParaRPr lang="pl-PL" dirty="0" smtClean="0"/>
          </a:p>
          <a:p>
            <a:pPr>
              <a:buFont typeface="Webdings" pitchFamily="18" charset="2"/>
              <a:buChar char="Y"/>
            </a:pPr>
            <a:r>
              <a:rPr lang="pl-PL" dirty="0" smtClean="0"/>
              <a:t>Zmarł on w wieku 86 lat, przeżywszy nie tylko chirurga, który go operował, ale także wynalazcę samego urządzenia.</a:t>
            </a:r>
          </a:p>
          <a:p>
            <a:endParaRPr lang="pl-PL" dirty="0"/>
          </a:p>
        </p:txBody>
      </p:sp>
      <p:pic>
        <p:nvPicPr>
          <p:cNvPr id="4" name="Obraz 3" descr="rope-2527457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6632"/>
            <a:ext cx="3960440" cy="2640294"/>
          </a:xfrm>
          <a:prstGeom prst="rect">
            <a:avLst/>
          </a:prstGeom>
        </p:spPr>
      </p:pic>
      <p:pic>
        <p:nvPicPr>
          <p:cNvPr id="5" name="Obraz 4" descr="rope-2527457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116632"/>
            <a:ext cx="3960440" cy="2640294"/>
          </a:xfrm>
          <a:prstGeom prst="rect">
            <a:avLst/>
          </a:prstGeom>
        </p:spPr>
      </p:pic>
      <p:pic>
        <p:nvPicPr>
          <p:cNvPr id="6" name="Obraz 5" descr="rope-2527457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3780" y="116632"/>
            <a:ext cx="3960440" cy="2640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Ostrzeżenie!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381000" y="1916832"/>
            <a:ext cx="8007424" cy="4320480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Z powodu groźnych chorób układu sercowo-naczyniowego w Polsce rocznie umiera </a:t>
            </a:r>
            <a:r>
              <a:rPr lang="pl-P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tysięcy ludzi</a:t>
            </a:r>
            <a:r>
              <a:rPr lang="pl-PL" sz="2800" dirty="0" smtClean="0"/>
              <a:t>. </a:t>
            </a:r>
          </a:p>
          <a:p>
            <a:endParaRPr lang="pl-PL" sz="2800" dirty="0" smtClean="0"/>
          </a:p>
          <a:p>
            <a:r>
              <a:rPr lang="pl-PL" sz="2800" dirty="0" smtClean="0"/>
              <a:t>U mężczyzn z nadwagą ryzyko wystąpienia choroby wieńcowej wynosi </a:t>
            </a:r>
            <a:r>
              <a:rPr lang="pl-PL" sz="2800" dirty="0" smtClean="0">
                <a:solidFill>
                  <a:schemeClr val="accent1"/>
                </a:solidFill>
              </a:rPr>
              <a:t>42%</a:t>
            </a:r>
            <a:r>
              <a:rPr lang="pl-PL" sz="2800" dirty="0" smtClean="0"/>
              <a:t>, a u kobiet nawet </a:t>
            </a:r>
            <a:r>
              <a:rPr lang="pl-PL" sz="2800" dirty="0" smtClean="0">
                <a:solidFill>
                  <a:schemeClr val="accent1"/>
                </a:solidFill>
              </a:rPr>
              <a:t>64%</a:t>
            </a:r>
            <a:r>
              <a:rPr lang="pl-PL" sz="2800" dirty="0" smtClean="0"/>
              <a:t>. </a:t>
            </a:r>
          </a:p>
          <a:p>
            <a:endParaRPr lang="pl-PL" sz="2800" dirty="0" smtClean="0"/>
          </a:p>
          <a:p>
            <a:r>
              <a:rPr lang="pl-PL" sz="2800" dirty="0" smtClean="0"/>
              <a:t>Problemem mogą być również </a:t>
            </a:r>
            <a:r>
              <a:rPr lang="pl-PL" sz="2800" dirty="0" smtClean="0">
                <a:solidFill>
                  <a:schemeClr val="accent1"/>
                </a:solidFill>
              </a:rPr>
              <a:t>zaburzenia rytmu serca i udary</a:t>
            </a:r>
            <a:r>
              <a:rPr lang="pl-PL" sz="2800" dirty="0" smtClean="0"/>
              <a:t>. </a:t>
            </a:r>
          </a:p>
          <a:p>
            <a:endParaRPr lang="pl-PL" dirty="0"/>
          </a:p>
        </p:txBody>
      </p:sp>
      <p:pic>
        <p:nvPicPr>
          <p:cNvPr id="4" name="Obraz 3" descr="stop-565609_64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6632"/>
            <a:ext cx="2733586" cy="1817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lood-pressure-2310824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830341" y="467267"/>
            <a:ext cx="2780928" cy="184639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079432" cy="93610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Czynniki zwiększające ryzyko  chorób serca 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052736"/>
            <a:ext cx="7503368" cy="5472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stres  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Nieprawidłowe odżywianie 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 nadciśnienie tętnicze 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 wysoki poziom cholesterolu 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 cukrzyca typu 2 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 palenie tytoniu  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 brak regularnego wysiłku fizycznego 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 nadużywanie alkoholu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Nadwaga</a:t>
            </a:r>
          </a:p>
          <a:p>
            <a:pPr>
              <a:lnSpc>
                <a:spcPct val="150000"/>
              </a:lnSpc>
              <a:buFont typeface="Webdings" pitchFamily="18" charset="2"/>
              <a:buChar char="Y"/>
            </a:pPr>
            <a:r>
              <a:rPr lang="pl-PL" sz="2400" dirty="0" smtClean="0"/>
              <a:t>otyłość brzuszna</a:t>
            </a:r>
          </a:p>
        </p:txBody>
      </p:sp>
      <p:pic>
        <p:nvPicPr>
          <p:cNvPr id="6" name="Obraz 5" descr="scale-3311708_1280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1731" y="4941168"/>
            <a:ext cx="2632269" cy="1916832"/>
          </a:xfrm>
          <a:prstGeom prst="rect">
            <a:avLst/>
          </a:prstGeom>
        </p:spPr>
      </p:pic>
      <p:pic>
        <p:nvPicPr>
          <p:cNvPr id="8" name="Obraz 7" descr="snack-2635035_1280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628800"/>
            <a:ext cx="1911100" cy="1213106"/>
          </a:xfrm>
          <a:prstGeom prst="rect">
            <a:avLst/>
          </a:prstGeom>
        </p:spPr>
      </p:pic>
      <p:pic>
        <p:nvPicPr>
          <p:cNvPr id="9" name="Obraz 8" descr="frog-1339916_1280-removebg-preview.png"/>
          <p:cNvPicPr>
            <a:picLocks noChangeAspect="1"/>
          </p:cNvPicPr>
          <p:nvPr/>
        </p:nvPicPr>
        <p:blipFill>
          <a:blip r:embed="rId5" cstate="print"/>
          <a:srcRect l="24665" r="13672"/>
          <a:stretch>
            <a:fillRect/>
          </a:stretch>
        </p:blipFill>
        <p:spPr>
          <a:xfrm>
            <a:off x="4499992" y="764704"/>
            <a:ext cx="1538154" cy="1656184"/>
          </a:xfrm>
          <a:prstGeom prst="rect">
            <a:avLst/>
          </a:prstGeom>
        </p:spPr>
      </p:pic>
      <p:pic>
        <p:nvPicPr>
          <p:cNvPr id="10" name="Obraz 9" descr="frog-1234543_1280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284984"/>
            <a:ext cx="2498572" cy="1636018"/>
          </a:xfrm>
          <a:prstGeom prst="rect">
            <a:avLst/>
          </a:prstGeom>
        </p:spPr>
      </p:pic>
      <p:pic>
        <p:nvPicPr>
          <p:cNvPr id="11" name="Obraz 10" descr="kermit-1651499_1280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5157192"/>
            <a:ext cx="2240285" cy="1036322"/>
          </a:xfrm>
          <a:prstGeom prst="rect">
            <a:avLst/>
          </a:prstGeom>
        </p:spPr>
      </p:pic>
      <p:pic>
        <p:nvPicPr>
          <p:cNvPr id="12" name="Obraz 11" descr="frog-2082984_1280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2636912"/>
            <a:ext cx="2585460" cy="1723640"/>
          </a:xfrm>
          <a:prstGeom prst="rect">
            <a:avLst/>
          </a:prstGeom>
        </p:spPr>
      </p:pic>
      <p:pic>
        <p:nvPicPr>
          <p:cNvPr id="13" name="Obraz 12" descr="blood-pressure-2310824_1280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830340" y="467269"/>
            <a:ext cx="2780928" cy="1846391"/>
          </a:xfrm>
          <a:prstGeom prst="rect">
            <a:avLst/>
          </a:prstGeom>
        </p:spPr>
      </p:pic>
      <p:pic>
        <p:nvPicPr>
          <p:cNvPr id="14" name="Obraz 13" descr="frog-1339916_1280-removebg-preview.png"/>
          <p:cNvPicPr>
            <a:picLocks noChangeAspect="1"/>
          </p:cNvPicPr>
          <p:nvPr/>
        </p:nvPicPr>
        <p:blipFill>
          <a:blip r:embed="rId5" cstate="print"/>
          <a:srcRect l="24665" r="13672"/>
          <a:stretch>
            <a:fillRect/>
          </a:stretch>
        </p:blipFill>
        <p:spPr>
          <a:xfrm>
            <a:off x="4499991" y="764706"/>
            <a:ext cx="153815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eart-2617623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1837" flipH="1">
            <a:off x="514993" y="5421370"/>
            <a:ext cx="1220856" cy="1215133"/>
          </a:xfrm>
          <a:prstGeom prst="rect">
            <a:avLst/>
          </a:prstGeom>
        </p:spPr>
      </p:pic>
      <p:pic>
        <p:nvPicPr>
          <p:cNvPr id="5" name="Obraz 4" descr="heart-2617924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2016224" cy="191541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908720"/>
          </a:xfrm>
        </p:spPr>
        <p:txBody>
          <a:bodyPr/>
          <a:lstStyle/>
          <a:p>
            <a:r>
              <a:rPr lang="pl-PL" dirty="0" smtClean="0"/>
              <a:t>Jak dbać o zdrowe serce?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Font typeface="Webdings" pitchFamily="18" charset="2"/>
              <a:buChar char=""/>
            </a:pPr>
            <a:r>
              <a:rPr lang="pl-PL" dirty="0" smtClean="0"/>
              <a:t>Zdrowa dieta połączona z aktywnością ruchową jest najlepszym sposobem na profilaktykę chorób serca. </a:t>
            </a:r>
          </a:p>
          <a:p>
            <a:pPr>
              <a:buFont typeface="Webdings" pitchFamily="18" charset="2"/>
              <a:buChar char=""/>
            </a:pPr>
            <a:endParaRPr lang="pl-PL" dirty="0" smtClean="0"/>
          </a:p>
          <a:p>
            <a:pPr>
              <a:buFont typeface="Webdings" pitchFamily="18" charset="2"/>
              <a:buChar char=""/>
            </a:pPr>
            <a:r>
              <a:rPr lang="pl-PL" dirty="0" smtClean="0"/>
              <a:t>Wysiłek fizyczny sprawia, że ilość przepływającej przez serce krwi wzrasta nawet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czterokrotnie</a:t>
            </a:r>
            <a:r>
              <a:rPr lang="pl-PL" dirty="0" smtClean="0"/>
              <a:t>. </a:t>
            </a:r>
          </a:p>
          <a:p>
            <a:pPr>
              <a:buFont typeface="Webdings" pitchFamily="18" charset="2"/>
              <a:buChar char=""/>
            </a:pPr>
            <a:endParaRPr lang="pl-PL" dirty="0" smtClean="0"/>
          </a:p>
          <a:p>
            <a:pPr>
              <a:buFont typeface="Webdings" pitchFamily="18" charset="2"/>
              <a:buChar char=""/>
            </a:pPr>
            <a:r>
              <a:rPr lang="pl-PL" dirty="0" smtClean="0"/>
              <a:t>Aktywność w połączeniu z dobrze zbilansowaną dietą, powstrzymuje proces odkładania się tkanki tłuszczowej oraz udrażnia ścianki naczyń krwionośnych, zmniejszając ryzyko otyłości. </a:t>
            </a:r>
          </a:p>
          <a:p>
            <a:pPr>
              <a:buFont typeface="Webdings" pitchFamily="18" charset="2"/>
              <a:buChar char=""/>
            </a:pPr>
            <a:endParaRPr lang="pl-PL" dirty="0" smtClean="0"/>
          </a:p>
          <a:p>
            <a:pPr>
              <a:buFont typeface="Webdings" pitchFamily="18" charset="2"/>
              <a:buChar char=""/>
            </a:pPr>
            <a:r>
              <a:rPr lang="pl-PL" dirty="0" smtClean="0"/>
              <a:t>W ten sposób powstrzymać można również napływ hormonów stresowych i groźny proces krzepnięcia krwi wewnątrz naczyń.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</TotalTime>
  <Words>569</Words>
  <Application>Microsoft Office PowerPoint</Application>
  <PresentationFormat>Pokaz na ekranie (4:3)</PresentationFormat>
  <Paragraphs>107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Energetyczny</vt:lpstr>
      <vt:lpstr>Serce nie sługa</vt:lpstr>
      <vt:lpstr>Dokumenty do kontroli  !</vt:lpstr>
      <vt:lpstr>Garść faktów</vt:lpstr>
      <vt:lpstr>Strzeż się poniedziałków! </vt:lpstr>
      <vt:lpstr>Nowe serce? </vt:lpstr>
      <vt:lpstr>Rozrusznik </vt:lpstr>
      <vt:lpstr>Ostrzeżenie!</vt:lpstr>
      <vt:lpstr>Czynniki zwiększające ryzyko  chorób serca </vt:lpstr>
      <vt:lpstr>Jak dbać o zdrowe serce?</vt:lpstr>
      <vt:lpstr>Serce za nimi nie przepada </vt:lpstr>
      <vt:lpstr>Co jeść, by serce było zdrowe? </vt:lpstr>
      <vt:lpstr>Produkty które kocha Twoje serce</vt:lpstr>
      <vt:lpstr>Polecane strony: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Serce nie sługa</dc:title>
  <dc:creator>Ewa Kremeic</dc:creator>
  <cp:lastModifiedBy>Ewa Kremeic</cp:lastModifiedBy>
  <cp:revision>25</cp:revision>
  <dcterms:created xsi:type="dcterms:W3CDTF">2020-12-11T20:29:45Z</dcterms:created>
  <dcterms:modified xsi:type="dcterms:W3CDTF">2020-12-16T11:34:12Z</dcterms:modified>
</cp:coreProperties>
</file>