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4"/>
  </p:sldMasterIdLst>
  <p:sldIdLst>
    <p:sldId id="263" r:id="rId5"/>
    <p:sldId id="266" r:id="rId6"/>
    <p:sldId id="256" r:id="rId7"/>
    <p:sldId id="262" r:id="rId8"/>
    <p:sldId id="258" r:id="rId9"/>
    <p:sldId id="257" r:id="rId10"/>
    <p:sldId id="259" r:id="rId11"/>
    <p:sldId id="260" r:id="rId12"/>
    <p:sldId id="261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ek" initials="T" lastIdx="1" clrIdx="0">
    <p:extLst>
      <p:ext uri="{19B8F6BF-5375-455C-9EA6-DF929625EA0E}">
        <p15:presenceInfo xmlns:p15="http://schemas.microsoft.com/office/powerpoint/2012/main" userId="Tom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9545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5803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87082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90992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55700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47997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24946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9297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278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68860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03718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07307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992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59606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5771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6711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E420-D94B-45BE-8C01-5FE1D8B24112}" type="datetimeFigureOut">
              <a:rPr lang="pl-PL" smtClean="0"/>
              <a:t>15.12.2020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D27173-C6C5-4396-B720-D9CE4DE29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51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BACDCB-88CC-4445-813A-051B535B9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3" y="1674056"/>
            <a:ext cx="9369083" cy="450165"/>
          </a:xfrm>
        </p:spPr>
        <p:txBody>
          <a:bodyPr>
            <a:normAutofit/>
          </a:bodyPr>
          <a:lstStyle/>
          <a:p>
            <a:r>
              <a:rPr lang="pl-PL" sz="2000" dirty="0"/>
              <a:t>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A67EB8-8966-499C-8E80-F0BDBEE2B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H="1" flipV="1">
            <a:off x="1589649" y="1674056"/>
            <a:ext cx="6443003" cy="350988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</a:rPr>
              <a:t>Ruch to zdrowie! </a:t>
            </a:r>
          </a:p>
          <a:p>
            <a:pPr algn="ctr"/>
            <a:r>
              <a:rPr lang="pl-PL" sz="4000" b="1" dirty="0">
                <a:solidFill>
                  <a:schemeClr val="tx1"/>
                </a:solidFill>
              </a:rPr>
              <a:t>Aktywność fizyczna i jej znaczenie w życiu człowieka</a:t>
            </a:r>
          </a:p>
        </p:txBody>
      </p:sp>
    </p:spTree>
    <p:extLst>
      <p:ext uri="{BB962C8B-B14F-4D97-AF65-F5344CB8AC3E}">
        <p14:creationId xmlns:p14="http://schemas.microsoft.com/office/powerpoint/2010/main" val="28147966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6659088-0E70-4C94-A9A9-276DD45824EE}"/>
              </a:ext>
            </a:extLst>
          </p:cNvPr>
          <p:cNvSpPr txBox="1"/>
          <p:nvPr/>
        </p:nvSpPr>
        <p:spPr>
          <a:xfrm>
            <a:off x="422031" y="703385"/>
            <a:ext cx="87360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Dzięki zajęciom na świeżym powietrzu, grom i zabawom, dzieci poznają nowe przestrzenie, emocje a przy okazji też i swoje granice. Odnosi się to nie tylko do świata fizycznego, ale także przystosowania społecznego. Ruch sprzyja rozwojowi umysłowemu oraz kształtowaniu woli i charakteru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A5E539-119D-434A-9017-56C57D08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77" y="3727938"/>
            <a:ext cx="4096702" cy="23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76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EA1FF8E-CE54-498F-8F60-F31B4BEBA0A0}"/>
              </a:ext>
            </a:extLst>
          </p:cNvPr>
          <p:cNvSpPr txBox="1"/>
          <p:nvPr/>
        </p:nvSpPr>
        <p:spPr>
          <a:xfrm>
            <a:off x="1927274" y="1041009"/>
            <a:ext cx="787790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4800" dirty="0"/>
          </a:p>
          <a:p>
            <a:r>
              <a:rPr lang="pl-PL" sz="4800" dirty="0"/>
              <a:t>Dziękujemy za uwagę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                                                                      Magdalena </a:t>
            </a:r>
            <a:r>
              <a:rPr lang="pl-PL" dirty="0" err="1"/>
              <a:t>Susek</a:t>
            </a:r>
            <a:endParaRPr lang="pl-PL" dirty="0"/>
          </a:p>
          <a:p>
            <a:r>
              <a:rPr lang="pl-PL" dirty="0"/>
              <a:t>                                                                       Marzena </a:t>
            </a:r>
            <a:r>
              <a:rPr lang="pl-PL" dirty="0" err="1"/>
              <a:t>Uramowska</a:t>
            </a:r>
            <a:r>
              <a:rPr lang="pl-PL" dirty="0"/>
              <a:t> </a:t>
            </a:r>
          </a:p>
          <a:p>
            <a:r>
              <a:rPr lang="pl-PL" dirty="0"/>
              <a:t>                                                                       Anna Zubrzycka</a:t>
            </a:r>
          </a:p>
        </p:txBody>
      </p:sp>
    </p:spTree>
    <p:extLst>
      <p:ext uri="{BB962C8B-B14F-4D97-AF65-F5344CB8AC3E}">
        <p14:creationId xmlns:p14="http://schemas.microsoft.com/office/powerpoint/2010/main" val="4272294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1814482-9044-40B8-B2B0-2AC33FE69AEC}"/>
              </a:ext>
            </a:extLst>
          </p:cNvPr>
          <p:cNvSpPr txBox="1"/>
          <p:nvPr/>
        </p:nvSpPr>
        <p:spPr>
          <a:xfrm>
            <a:off x="267285" y="386750"/>
            <a:ext cx="372793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Nie każdy dorosły zdaje sobie sprawę, jak degradujący dla dziecięcego ciała i umysłu jest siedzący tryb życia. Zanim pomyślisz, że sport nie jest dla twojego dziecka poznaj skutki, jakie niesie ze sobą brak aktywności fizycznej.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A1F890-D705-49A9-A274-29F7909BC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67" y="818850"/>
            <a:ext cx="5197608" cy="56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42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2FDFDC-C173-4CE1-A0AA-D113BA95A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pl-PL" sz="2000" dirty="0"/>
            </a:br>
            <a:endParaRPr lang="pl-PL" sz="2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435EBF-ECE6-4529-B0F7-538935857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E68C381-F9A5-483F-B89C-C73C3C2EE30D}"/>
              </a:ext>
            </a:extLst>
          </p:cNvPr>
          <p:cNvSpPr txBox="1"/>
          <p:nvPr/>
        </p:nvSpPr>
        <p:spPr>
          <a:xfrm>
            <a:off x="3048000" y="31086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Co się dzieje z organizmem dziecka, które nie jest aktywne fizycznie?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828FE87-5F83-49CF-8D7D-150D6C49D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3" y="601269"/>
            <a:ext cx="6994943" cy="58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861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F1124BE-1452-40BF-BA43-6C16E07DD2AF}"/>
              </a:ext>
            </a:extLst>
          </p:cNvPr>
          <p:cNvSpPr txBox="1"/>
          <p:nvPr/>
        </p:nvSpPr>
        <p:spPr>
          <a:xfrm>
            <a:off x="436098" y="717453"/>
            <a:ext cx="87114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 naszym życiu bardzo ważna jest aktywność fizyczna. Chodzi nie tylko o uprawianie sportu, ale również ogólną ilość ruchu w ciągu dnia. Zmiany można zacząć np. od wchodzenia po schodach zamiast wjeżdżania windą, wysiadania jeden przystanek wcześniej i krótkiego spaceru, wspólnych wypadów rowerowych w weekendy, włączenia dziecka do wykonywania obowiązków domowych, np. sprzątania. Istotne są gry i zabawy ruchowe.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B4067B1-9306-4124-A9BB-5C88834FE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51" y="3130039"/>
            <a:ext cx="7620660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668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41AD4D9-BB19-4442-A09D-02892C45975F}"/>
              </a:ext>
            </a:extLst>
          </p:cNvPr>
          <p:cNvSpPr txBox="1"/>
          <p:nvPr/>
        </p:nvSpPr>
        <p:spPr>
          <a:xfrm>
            <a:off x="1012874" y="1069145"/>
            <a:ext cx="81311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W ramach zajęć sportowych</a:t>
            </a:r>
          </a:p>
          <a:p>
            <a:r>
              <a:rPr lang="pl-PL" sz="2800" dirty="0"/>
              <a:t>dobrze jest wybierać i proponować dziecku takie, które sprawiają mu prawdziwą frajdę.</a:t>
            </a:r>
          </a:p>
          <a:p>
            <a:r>
              <a:rPr lang="pl-PL" sz="2800" dirty="0"/>
              <a:t>Aktywność fizyczna nie powinna być karą, ma stanowi przyjemność i dobrą zabawę.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BB8183-BFAC-489A-B8B6-85CD2843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27" y="3644630"/>
            <a:ext cx="6989513" cy="23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303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E2D11F4-AB77-403A-B5E5-FC381EDE472E}"/>
              </a:ext>
            </a:extLst>
          </p:cNvPr>
          <p:cNvSpPr txBox="1"/>
          <p:nvPr/>
        </p:nvSpPr>
        <p:spPr>
          <a:xfrm>
            <a:off x="942535" y="970671"/>
            <a:ext cx="8204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Warto zwrócić uwagę, jak dziecko spędza wolny czas. Wiele godzin przed komputerem czy telewizorem może sprzyjać nadwadze, podobnie jak niedobór snu.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C4C2F9-411C-4ED2-B7D4-89810168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2624137"/>
            <a:ext cx="3868616" cy="219394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6631AB9-43AD-4412-B02C-EA4D2B874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94121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934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F132DB3-A109-446D-9C0F-508D4504738B}"/>
              </a:ext>
            </a:extLst>
          </p:cNvPr>
          <p:cNvSpPr txBox="1"/>
          <p:nvPr/>
        </p:nvSpPr>
        <p:spPr>
          <a:xfrm>
            <a:off x="1012874" y="1097280"/>
            <a:ext cx="81311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Należy dbać o prawidłową ilość snu dziecka, wynoszącą co najmniej 7–8 godzin, zachęcać je do angażowania się w różne formy aktywności, w tym chwalić za realizowanie zainteresowań i pasji – dzięki temu koncentracja dziecka na jedzeniu i wadze będzie mniejsza.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6E4336-5A57-4B33-8BA7-EF6003E1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60" y="3429000"/>
            <a:ext cx="5234693" cy="24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3656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255586B-1F06-4E36-B841-1727FFBE49E1}"/>
              </a:ext>
            </a:extLst>
          </p:cNvPr>
          <p:cNvSpPr txBox="1"/>
          <p:nvPr/>
        </p:nvSpPr>
        <p:spPr>
          <a:xfrm>
            <a:off x="829994" y="1041009"/>
            <a:ext cx="89892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Wychowanie fizyczne ma specyficzny wpływ na ucznia. Lekcja wychowania fizycznego polega bowiem na bezpośrednim doświadczaniu i przeżywaniu, kształtując podejście do aktywności fizycznej na całe życie.</a:t>
            </a:r>
          </a:p>
          <a:p>
            <a:r>
              <a:rPr lang="pl-PL" sz="2400" dirty="0"/>
              <a:t>Decyzja o zwolnieniu dziecka z zajęć wychowania fizycznego powinna być przemyślana. Jeżeli</a:t>
            </a:r>
          </a:p>
          <a:p>
            <a:r>
              <a:rPr lang="pl-PL" sz="2400" dirty="0"/>
              <a:t>rodzice podejrzewają, że istnieją przeciwskazania do udziału dziecka w zajęciach wychowania fizycznego, powinni przedyskutować to z lekarzem.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7FF617-A74B-49D6-A8CE-21D79D45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68" y="4128282"/>
            <a:ext cx="3530716" cy="23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74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092D6B3-1EB8-438B-B681-D9E7EDD6239F}"/>
              </a:ext>
            </a:extLst>
          </p:cNvPr>
          <p:cNvSpPr txBox="1"/>
          <p:nvPr/>
        </p:nvSpPr>
        <p:spPr>
          <a:xfrm>
            <a:off x="520505" y="1120676"/>
            <a:ext cx="91299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Umożliwianie i zachęcanie do aktywności od najmłodszych lat, uczy dzieci nowych doświadczeń, kształtuje motorykę ciała, zwiększa koordynację </a:t>
            </a:r>
            <a:r>
              <a:rPr lang="pl-PL" sz="2400" dirty="0" err="1"/>
              <a:t>wzrokową-ruchową</a:t>
            </a:r>
            <a:r>
              <a:rPr lang="pl-PL" sz="2400" dirty="0"/>
              <a:t>. A wg najnowszych badań, dla prawidłowego rozwoju dzieci powinny ruszać się minimum 60 minut dziennie. Chodzi o właściwy przyrost masy mięśniowej, rozwój sprawności umysłowej, ale i osobowości.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EDEFF0-0E30-4DAC-8E13-DB2186B59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80" y="4543865"/>
            <a:ext cx="3873169" cy="16343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40A8477-839A-49C3-A87A-CF4AB0C06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14" y="3863633"/>
            <a:ext cx="3312124" cy="24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477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DE32FB7E6BC547B65A2A3B3E010E45" ma:contentTypeVersion="6" ma:contentTypeDescription="Utwórz nowy dokument." ma:contentTypeScope="" ma:versionID="002590a313c6d311baa0f3e7cfd88732">
  <xsd:schema xmlns:xsd="http://www.w3.org/2001/XMLSchema" xmlns:xs="http://www.w3.org/2001/XMLSchema" xmlns:p="http://schemas.microsoft.com/office/2006/metadata/properties" xmlns:ns2="76fc2a16-2b1d-42c4-b459-7dc36597f89a" targetNamespace="http://schemas.microsoft.com/office/2006/metadata/properties" ma:root="true" ma:fieldsID="e844926dc327e21baa53d34fc485adeb" ns2:_="">
    <xsd:import namespace="76fc2a16-2b1d-42c4-b459-7dc36597f8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c2a16-2b1d-42c4-b459-7dc36597f8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07B29-7E75-4DAD-A64B-F4774DE0B72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4D0244-DB9E-4C5D-A69D-AD23026B03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D3558-10E3-4AD4-9458-4570AA2D3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c2a16-2b1d-42c4-b459-7dc36597f8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412</Words>
  <Application>Microsoft Office PowerPoint</Application>
  <PresentationFormat>Panoramiczny</PresentationFormat>
  <Paragraphs>38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Faseta</vt:lpstr>
      <vt:lpstr>.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Czynnikiem behawioralnym, wyraźnie wpływającym na nadmierne przyrosty masy ciała, oprócz zwiększonego poboru energii z pożywieniem jest niedostatek aktywności fizycznej. Z kolei otyłość sprzyja ograniczeniu aktywności ruchowej (tzw. błędne koło). Osoba otyła unika ruchu, który sprawia jej trudność i męczy ją. Traci przez to możliwość spontanicznego rozwoju sprawności fizycznej, która rozwija się poprzez codzienną aktywność ruchową</dc:title>
  <dc:creator>Tomek</dc:creator>
  <cp:lastModifiedBy>Tomek</cp:lastModifiedBy>
  <cp:revision>12</cp:revision>
  <dcterms:created xsi:type="dcterms:W3CDTF">2020-12-14T09:56:53Z</dcterms:created>
  <dcterms:modified xsi:type="dcterms:W3CDTF">2020-12-16T05:03:09Z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0x01010028DE32FB7E6BC547B65A2A3B3E010E45</vt:lpwstr>
  </property>
</Properties>
</file>